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64"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32DDB-1A5E-4720-9E8C-0AB3017EECF6}" type="datetimeFigureOut">
              <a:rPr lang="en-US" smtClean="0"/>
              <a:pPr/>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8D9BE-DFCE-4620-8C64-2D7DAF6C45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42CEA3-3058-4D43-AE35-B3DA76CB4003}" type="datetimeFigureOut">
              <a:rPr lang="el-GR" smtClean="0"/>
              <a:pPr/>
              <a:t>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2CEA3-3058-4D43-AE35-B3DA76CB4003}" type="datetimeFigureOut">
              <a:rPr lang="el-GR" smtClean="0"/>
              <a:pPr/>
              <a:t>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2CEA3-3058-4D43-AE35-B3DA76CB4003}" type="datetimeFigureOut">
              <a:rPr lang="el-GR" smtClean="0"/>
              <a:pPr/>
              <a:t>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2CEA3-3058-4D43-AE35-B3DA76CB4003}" type="datetimeFigureOut">
              <a:rPr lang="el-GR" smtClean="0"/>
              <a:pPr/>
              <a:t>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42CEA3-3058-4D43-AE35-B3DA76CB4003}" type="datetimeFigureOut">
              <a:rPr lang="el-GR" smtClean="0"/>
              <a:pPr/>
              <a:t>6/4/2020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2CEA3-3058-4D43-AE35-B3DA76CB4003}" type="datetimeFigureOut">
              <a:rPr lang="el-GR" smtClean="0"/>
              <a:pPr/>
              <a:t>6/4/2020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2CEA3-3058-4D43-AE35-B3DA76CB4003}" type="datetimeFigureOut">
              <a:rPr lang="el-GR" smtClean="0"/>
              <a:pPr/>
              <a:t>6/4/2020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6/4/2020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6/4/2020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6/4/2020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6/4/2020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media3.picsearch.com/is?wQxcXWg_i4R1BsmThAwIUCqTqVxm1Ru_2ma0mcmjhxA&amp;height=237"/>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itle 1"/>
          <p:cNvSpPr>
            <a:spLocks noGrp="1"/>
          </p:cNvSpPr>
          <p:nvPr>
            <p:ph type="ctrTitle"/>
          </p:nvPr>
        </p:nvSpPr>
        <p:spPr>
          <a:xfrm>
            <a:off x="0" y="2204864"/>
            <a:ext cx="3059832" cy="1828800"/>
          </a:xfrm>
        </p:spPr>
        <p:txBody>
          <a:bodyPr>
            <a:normAutofit fontScale="90000"/>
          </a:bodyPr>
          <a:lstStyle/>
          <a:p>
            <a:pPr algn="ctr"/>
            <a:r>
              <a:rPr lang="el-GR" dirty="0" smtClean="0"/>
              <a:t>Η ιστορία </a:t>
            </a:r>
            <a:r>
              <a:rPr lang="el-GR" dirty="0" smtClean="0"/>
              <a:t/>
            </a:r>
            <a:br>
              <a:rPr lang="el-GR" dirty="0" smtClean="0"/>
            </a:br>
            <a:r>
              <a:rPr lang="el-GR" dirty="0" smtClean="0"/>
              <a:t>του Πάσχα</a:t>
            </a:r>
            <a:r>
              <a:rPr lang="el-GR" dirty="0" smtClean="0"/>
              <a:t/>
            </a:r>
            <a:br>
              <a:rPr lang="el-GR" dirty="0" smtClean="0"/>
            </a:br>
            <a:endParaRPr lang="en-US" dirty="0"/>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είσοδος του Χριστού </a:t>
            </a:r>
            <a:br>
              <a:rPr lang="el-GR" dirty="0" smtClean="0"/>
            </a:br>
            <a:r>
              <a:rPr lang="el-GR" dirty="0" smtClean="0"/>
              <a:t>στην Ιερουσαλήμ</a:t>
            </a:r>
            <a:endParaRPr lang="en-US" dirty="0"/>
          </a:p>
        </p:txBody>
      </p:sp>
      <p:sp>
        <p:nvSpPr>
          <p:cNvPr id="3" name="Content Placeholder 2"/>
          <p:cNvSpPr>
            <a:spLocks noGrp="1"/>
          </p:cNvSpPr>
          <p:nvPr>
            <p:ph idx="1"/>
          </p:nvPr>
        </p:nvSpPr>
        <p:spPr>
          <a:xfrm>
            <a:off x="4572000" y="2004864"/>
            <a:ext cx="4114800" cy="4853136"/>
          </a:xfrm>
        </p:spPr>
        <p:txBody>
          <a:bodyPr>
            <a:normAutofit fontScale="77500" lnSpcReduction="20000"/>
          </a:bodyPr>
          <a:lstStyle/>
          <a:p>
            <a:pPr algn="ctr">
              <a:buNone/>
            </a:pPr>
            <a:r>
              <a:rPr lang="el-GR" sz="2000" dirty="0" smtClean="0">
                <a:latin typeface="Batang" pitchFamily="18" charset="-127"/>
                <a:ea typeface="Batang" pitchFamily="18" charset="-127"/>
              </a:rPr>
              <a:t> 	</a:t>
            </a:r>
            <a:r>
              <a:rPr lang="el-GR" sz="2600" dirty="0" smtClean="0">
                <a:latin typeface="Batang" pitchFamily="18" charset="-127"/>
                <a:ea typeface="Batang" pitchFamily="18" charset="-127"/>
              </a:rPr>
              <a:t>Ο Χριστός ξεκίνησε να πάει με τους μαθητές Του στην Ιερουσαλήμ για να γιορτάσει το Πάσχα. Μπήκε στην Ιερουσαλήμ καθισμένος σε ένα γαϊδουράκι. Ο κόσμος τον υποδέχθηκε κρατώντας κλαδιά φοινικιάς και ελιάς. Άπλωναν στο δρόμο και τα ρούχα τους, για να περάσει από πάνω ο γιος του Θεού.</a:t>
            </a:r>
          </a:p>
          <a:p>
            <a:pPr algn="ctr">
              <a:buNone/>
            </a:pPr>
            <a:r>
              <a:rPr lang="el-GR" sz="2600" dirty="0" smtClean="0">
                <a:latin typeface="Batang" pitchFamily="18" charset="-127"/>
                <a:ea typeface="Batang" pitchFamily="18" charset="-127"/>
              </a:rPr>
              <a:t>	Οι Γραμματείς και οι </a:t>
            </a:r>
            <a:r>
              <a:rPr lang="el-GR" sz="2600" dirty="0" err="1" smtClean="0">
                <a:latin typeface="Batang" pitchFamily="18" charset="-127"/>
                <a:ea typeface="Batang" pitchFamily="18" charset="-127"/>
              </a:rPr>
              <a:t>Φαρισσαίοι</a:t>
            </a:r>
            <a:r>
              <a:rPr lang="el-GR" sz="2600" dirty="0" smtClean="0">
                <a:latin typeface="Batang" pitchFamily="18" charset="-127"/>
                <a:ea typeface="Batang" pitchFamily="18" charset="-127"/>
              </a:rPr>
              <a:t> δεν χαίρονταν με την αγάπη που έδειχνε ο κόσμος στο Χριστό και ήθελαν να τον θανατώσουν.</a:t>
            </a:r>
          </a:p>
        </p:txBody>
      </p:sp>
      <p:pic>
        <p:nvPicPr>
          <p:cNvPr id="6" name="Picture 2"/>
          <p:cNvPicPr>
            <a:picLocks noChangeAspect="1" noChangeArrowheads="1"/>
          </p:cNvPicPr>
          <p:nvPr/>
        </p:nvPicPr>
        <p:blipFill>
          <a:blip r:embed="rId2" cstate="print"/>
          <a:srcRect/>
          <a:stretch>
            <a:fillRect/>
          </a:stretch>
        </p:blipFill>
        <p:spPr bwMode="auto">
          <a:xfrm rot="5400000">
            <a:off x="293525" y="2234867"/>
            <a:ext cx="4848538" cy="3636404"/>
          </a:xfrm>
          <a:prstGeom prst="rect">
            <a:avLst/>
          </a:prstGeom>
          <a:noFill/>
          <a:ln w="9525">
            <a:noFill/>
            <a:miter lim="800000"/>
            <a:headEnd/>
            <a:tailEnd/>
          </a:ln>
          <a:effectLst/>
        </p:spPr>
      </p:pic>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332656"/>
            <a:ext cx="4079424" cy="6092120"/>
          </a:xfrm>
        </p:spPr>
        <p:txBody>
          <a:bodyPr>
            <a:normAutofit fontScale="90000"/>
          </a:bodyPr>
          <a:lstStyle/>
          <a:p>
            <a:r>
              <a:rPr lang="el-GR" sz="1900" dirty="0" smtClean="0">
                <a:latin typeface="Batang" pitchFamily="18" charset="-127"/>
                <a:ea typeface="Batang" pitchFamily="18" charset="-127"/>
              </a:rPr>
              <a:t/>
            </a:r>
            <a:br>
              <a:rPr lang="el-GR" sz="1900" dirty="0" smtClean="0">
                <a:latin typeface="Batang" pitchFamily="18" charset="-127"/>
                <a:ea typeface="Batang" pitchFamily="18" charset="-127"/>
              </a:rPr>
            </a:br>
            <a:r>
              <a:rPr lang="el-GR" sz="1900" dirty="0" smtClean="0">
                <a:latin typeface="Batang" pitchFamily="18" charset="-127"/>
                <a:ea typeface="Batang" pitchFamily="18" charset="-127"/>
              </a:rPr>
              <a:t>Ο Χριστός κάθισε με τους μαθητές Του στο τραπέζι. Το τελευταίο αυτό τραπέζι του Χριστού ονομάστηκε «μυστικός δείπνος». Όταν άρχισαν να τρώνε, ο Χριστός ευλόγησε το ψωμί και τους είπε «πάρτε, φάτε, αυτό είναι το σώμ</a:t>
            </a:r>
            <a:r>
              <a:rPr lang="el-GR" sz="1900" dirty="0" smtClean="0">
                <a:latin typeface="Batang" pitchFamily="18" charset="-127"/>
                <a:ea typeface="Batang" pitchFamily="18" charset="-127"/>
              </a:rPr>
              <a:t>α μου». Μετά πήρε ένα ποτήρι κρασί και αφού ευχαρίστησε το Θεό, το έδωσε να πιουν όλοι ένας </a:t>
            </a:r>
            <a:r>
              <a:rPr lang="el-GR" sz="1900" dirty="0" err="1" smtClean="0">
                <a:latin typeface="Batang" pitchFamily="18" charset="-127"/>
                <a:ea typeface="Batang" pitchFamily="18" charset="-127"/>
              </a:rPr>
              <a:t>ένας</a:t>
            </a:r>
            <a:r>
              <a:rPr lang="el-GR" sz="1900" dirty="0" smtClean="0">
                <a:latin typeface="Batang" pitchFamily="18" charset="-127"/>
                <a:ea typeface="Batang" pitchFamily="18" charset="-127"/>
              </a:rPr>
              <a:t> λέγοντας «αυτό είναι το αίμα μου». Έτσι ο Χριστός δίδαξε το μυστήριο της Θείας Ευχαριστίας. Κάποια στιγμή ενώ έτρωγαν ο Χριστός στενοχωρημένος είπε «αυτός που θα του δώσω το ψωμί θα με προδώσει απόψε» και έδωσε το ψωμί στον Ιούδα. Ο Ιούδας έφυγε βιαστικά χωρίς να πει λέξη</a:t>
            </a:r>
            <a:r>
              <a:rPr lang="el-GR" sz="1900" dirty="0" smtClean="0">
                <a:latin typeface="Batang" pitchFamily="18" charset="-127"/>
                <a:ea typeface="Batang" pitchFamily="18" charset="-127"/>
              </a:rPr>
              <a:t> </a:t>
            </a:r>
            <a:endParaRPr lang="en-US" sz="1900" dirty="0">
              <a:latin typeface="Batang" pitchFamily="18" charset="-127"/>
              <a:ea typeface="Batang" pitchFamily="18" charset="-127"/>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rot="5400000">
            <a:off x="302525" y="1697809"/>
            <a:ext cx="4776532" cy="3582398"/>
          </a:xfrm>
          <a:prstGeom prst="rect">
            <a:avLst/>
          </a:prstGeom>
          <a:noFill/>
          <a:ln w="9525">
            <a:noFill/>
            <a:miter lim="800000"/>
            <a:headEnd/>
            <a:tailEnd/>
          </a:ln>
          <a:effectLst/>
        </p:spPr>
      </p:pic>
      <p:sp>
        <p:nvSpPr>
          <p:cNvPr id="4" name="TextBox 3"/>
          <p:cNvSpPr txBox="1"/>
          <p:nvPr/>
        </p:nvSpPr>
        <p:spPr>
          <a:xfrm>
            <a:off x="2195736" y="260648"/>
            <a:ext cx="5040560" cy="707886"/>
          </a:xfrm>
          <a:prstGeom prst="rect">
            <a:avLst/>
          </a:prstGeom>
          <a:noFill/>
        </p:spPr>
        <p:txBody>
          <a:bodyPr wrap="square" rtlCol="0">
            <a:spAutoFit/>
          </a:bodyPr>
          <a:lstStyle/>
          <a:p>
            <a:pPr algn="ctr"/>
            <a:r>
              <a:rPr lang="el-GR" sz="4000" dirty="0" smtClean="0"/>
              <a:t>Μυστικός δείπνος</a:t>
            </a:r>
            <a:endParaRPr lang="en-US" sz="4000" dirty="0"/>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404664"/>
            <a:ext cx="4151432" cy="6092120"/>
          </a:xfrm>
        </p:spPr>
        <p:txBody>
          <a:bodyPr>
            <a:noAutofit/>
          </a:bodyPr>
          <a:lstStyle/>
          <a:p>
            <a:r>
              <a:rPr lang="el-GR" sz="2000" dirty="0" smtClean="0">
                <a:latin typeface="Batang" pitchFamily="18" charset="-127"/>
                <a:ea typeface="Batang" pitchFamily="18" charset="-127"/>
              </a:rPr>
              <a:t>Μετά το Μυστικό Δείπνο ο Χριστός πήγε σ’ ένα κήπο για να προσευχηθεί στον Πατέρα Του για να του δώσει δύναμη. Από τη στιγμή που είναι και άνθρωπος αισθανόταν φόβο για όσα θα ακολουθούσαν. Τον ακολούθησαν οι έντεκα μαθητές Του. Ο Ιούδας Τον είχε προδώσει για τριάντα  αργύρια. Έτσι, μετά από λίγη ώρα στρατιώτες ήρθαν στον κήπο για να συλλάβουν το Χριστό. Ο Ιούδας τους υπέδειξε ποιος είναι ο Χριστός δίνοντας Του ένα φιλί στο μάγουλο.</a:t>
            </a:r>
            <a:endParaRPr lang="en-US" sz="2000" dirty="0">
              <a:latin typeface="Batang" pitchFamily="18" charset="-127"/>
              <a:ea typeface="Batang" pitchFamily="18" charset="-127"/>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rot="5400000">
            <a:off x="-39260" y="1631548"/>
            <a:ext cx="5206558" cy="3904918"/>
          </a:xfrm>
          <a:prstGeom prst="rect">
            <a:avLst/>
          </a:prstGeom>
          <a:noFill/>
          <a:ln w="9525">
            <a:noFill/>
            <a:miter lim="800000"/>
            <a:headEnd/>
            <a:tailEnd/>
          </a:ln>
          <a:effectLst/>
        </p:spPr>
      </p:pic>
      <p:sp>
        <p:nvSpPr>
          <p:cNvPr id="4" name="TextBox 3"/>
          <p:cNvSpPr txBox="1"/>
          <p:nvPr/>
        </p:nvSpPr>
        <p:spPr>
          <a:xfrm>
            <a:off x="1619672" y="188640"/>
            <a:ext cx="6120680" cy="707886"/>
          </a:xfrm>
          <a:prstGeom prst="rect">
            <a:avLst/>
          </a:prstGeom>
          <a:noFill/>
        </p:spPr>
        <p:txBody>
          <a:bodyPr wrap="square" rtlCol="0">
            <a:spAutoFit/>
          </a:bodyPr>
          <a:lstStyle/>
          <a:p>
            <a:pPr algn="ctr"/>
            <a:r>
              <a:rPr lang="el-GR" sz="4000" dirty="0" smtClean="0"/>
              <a:t>Η σύλληψη του Χριστού</a:t>
            </a:r>
            <a:endParaRPr lang="en-US" sz="4000" dirty="0"/>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765880"/>
            <a:ext cx="4295448" cy="6092120"/>
          </a:xfrm>
        </p:spPr>
        <p:txBody>
          <a:bodyPr>
            <a:normAutofit/>
          </a:bodyPr>
          <a:lstStyle/>
          <a:p>
            <a:r>
              <a:rPr lang="el-GR" sz="2400" dirty="0" smtClean="0">
                <a:latin typeface="Batang" pitchFamily="18" charset="-127"/>
                <a:ea typeface="Batang" pitchFamily="18" charset="-127"/>
              </a:rPr>
              <a:t>Ο Ιησούς Χριστός βασανίστηκε πολύ πριν σταυρωθεί. Τον μαστίγωσαν, του φόρεσαν ένα κόκκινο μανδύα και ένα αγκάθινο στεφάνι στο κεφάλι.  </a:t>
            </a:r>
            <a:br>
              <a:rPr lang="el-GR" sz="2400" dirty="0" smtClean="0">
                <a:latin typeface="Batang" pitchFamily="18" charset="-127"/>
                <a:ea typeface="Batang" pitchFamily="18" charset="-127"/>
              </a:rPr>
            </a:br>
            <a:r>
              <a:rPr lang="el-GR" sz="2400" dirty="0" smtClean="0">
                <a:latin typeface="Batang" pitchFamily="18" charset="-127"/>
                <a:ea typeface="Batang" pitchFamily="18" charset="-127"/>
              </a:rPr>
              <a:t>Αργότερα, Του φόρτωσαν ένα βαρύ ξύλινο σταυρό και Τον έβαλαν να τον κουβαλήσει στο όρος Γολγοθά, όπου Τον σταύρωσαν. </a:t>
            </a:r>
            <a:r>
              <a:rPr lang="en-US" sz="2400" dirty="0" smtClean="0"/>
              <a:t/>
            </a:r>
            <a:br>
              <a:rPr lang="en-US" sz="2400" dirty="0" smtClean="0"/>
            </a:br>
            <a:endParaRPr lang="en-US" sz="2400" dirty="0"/>
          </a:p>
        </p:txBody>
      </p:sp>
      <p:pic>
        <p:nvPicPr>
          <p:cNvPr id="4098" name="Picture 2"/>
          <p:cNvPicPr>
            <a:picLocks noGrp="1" noChangeAspect="1" noChangeArrowheads="1"/>
          </p:cNvPicPr>
          <p:nvPr>
            <p:ph idx="1"/>
          </p:nvPr>
        </p:nvPicPr>
        <p:blipFill>
          <a:blip r:embed="rId2" cstate="print"/>
          <a:srcRect/>
          <a:stretch>
            <a:fillRect/>
          </a:stretch>
        </p:blipFill>
        <p:spPr bwMode="auto">
          <a:xfrm rot="5400000">
            <a:off x="4370" y="1659926"/>
            <a:ext cx="4857514" cy="3643135"/>
          </a:xfrm>
          <a:prstGeom prst="rect">
            <a:avLst/>
          </a:prstGeom>
          <a:noFill/>
          <a:ln w="9525">
            <a:noFill/>
            <a:miter lim="800000"/>
            <a:headEnd/>
            <a:tailEnd/>
          </a:ln>
          <a:effectLst/>
        </p:spPr>
      </p:pic>
      <p:sp>
        <p:nvSpPr>
          <p:cNvPr id="4" name="TextBox 3"/>
          <p:cNvSpPr txBox="1"/>
          <p:nvPr/>
        </p:nvSpPr>
        <p:spPr>
          <a:xfrm>
            <a:off x="971600" y="404664"/>
            <a:ext cx="7560840" cy="707886"/>
          </a:xfrm>
          <a:prstGeom prst="rect">
            <a:avLst/>
          </a:prstGeom>
          <a:noFill/>
        </p:spPr>
        <p:txBody>
          <a:bodyPr wrap="square" rtlCol="0">
            <a:spAutoFit/>
          </a:bodyPr>
          <a:lstStyle/>
          <a:p>
            <a:pPr algn="ctr"/>
            <a:r>
              <a:rPr lang="el-GR" sz="4000" dirty="0" smtClean="0"/>
              <a:t>Τα βασανιστήρια του Χριστού</a:t>
            </a:r>
            <a:endParaRPr lang="en-US" sz="4000" dirty="0"/>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32656"/>
            <a:ext cx="4151432" cy="6164128"/>
          </a:xfrm>
        </p:spPr>
        <p:txBody>
          <a:bodyPr>
            <a:normAutofit/>
          </a:bodyPr>
          <a:lstStyle/>
          <a:p>
            <a:pPr algn="ctr"/>
            <a:r>
              <a:rPr lang="el-GR" sz="2400" dirty="0" smtClean="0">
                <a:latin typeface="Batang" pitchFamily="18" charset="-127"/>
                <a:ea typeface="Batang" pitchFamily="18" charset="-127"/>
              </a:rPr>
              <a:t>Οι στρατιώτες κάρφωσαν το Χριστό στο σταυρό. Η Παναγία και οι μαθητές του Χριστού ήταν εκεί. Ο Χριστός ζήτησε νερό και οι στρατιώτες του έδωσαν ξύδι!</a:t>
            </a:r>
            <a:br>
              <a:rPr lang="el-GR" sz="2400" dirty="0" smtClean="0">
                <a:latin typeface="Batang" pitchFamily="18" charset="-127"/>
                <a:ea typeface="Batang" pitchFamily="18" charset="-127"/>
              </a:rPr>
            </a:br>
            <a:r>
              <a:rPr lang="el-GR" sz="2400" dirty="0" smtClean="0">
                <a:latin typeface="Batang" pitchFamily="18" charset="-127"/>
                <a:ea typeface="Batang" pitchFamily="18" charset="-127"/>
              </a:rPr>
              <a:t>Την ώρα που ο Χριστός πέθαινε, σκοτείνιασε ξαφνικά </a:t>
            </a:r>
            <a:r>
              <a:rPr lang="el-GR" sz="2400" dirty="0" smtClean="0">
                <a:latin typeface="Batang" pitchFamily="18" charset="-127"/>
                <a:ea typeface="Batang" pitchFamily="18" charset="-127"/>
              </a:rPr>
              <a:t>και έγινε έ</a:t>
            </a:r>
            <a:r>
              <a:rPr lang="el-GR" sz="2400" dirty="0" smtClean="0">
                <a:latin typeface="Batang" pitchFamily="18" charset="-127"/>
                <a:ea typeface="Batang" pitchFamily="18" charset="-127"/>
              </a:rPr>
              <a:t>νας μεγάλος σεισμός.</a:t>
            </a:r>
            <a:endParaRPr lang="en-US" sz="2400" dirty="0">
              <a:latin typeface="Batang" pitchFamily="18" charset="-127"/>
              <a:ea typeface="Batang" pitchFamily="18" charset="-127"/>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rot="5400000">
            <a:off x="-108520" y="1700808"/>
            <a:ext cx="5184576" cy="3888432"/>
          </a:xfrm>
          <a:prstGeom prst="rect">
            <a:avLst/>
          </a:prstGeom>
          <a:noFill/>
          <a:ln w="9525">
            <a:noFill/>
            <a:miter lim="800000"/>
            <a:headEnd/>
            <a:tailEnd/>
          </a:ln>
          <a:effectLst/>
        </p:spPr>
      </p:pic>
      <p:sp>
        <p:nvSpPr>
          <p:cNvPr id="4" name="TextBox 3"/>
          <p:cNvSpPr txBox="1"/>
          <p:nvPr/>
        </p:nvSpPr>
        <p:spPr>
          <a:xfrm>
            <a:off x="1979712" y="332656"/>
            <a:ext cx="5832648" cy="707886"/>
          </a:xfrm>
          <a:prstGeom prst="rect">
            <a:avLst/>
          </a:prstGeom>
          <a:noFill/>
        </p:spPr>
        <p:txBody>
          <a:bodyPr wrap="square" rtlCol="0">
            <a:spAutoFit/>
          </a:bodyPr>
          <a:lstStyle/>
          <a:p>
            <a:pPr algn="ctr"/>
            <a:r>
              <a:rPr lang="el-GR" sz="4000" dirty="0" smtClean="0"/>
              <a:t>Η σταύρωση του Χριστού</a:t>
            </a:r>
            <a:endParaRPr lang="en-US" sz="4000" dirty="0"/>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6887736" cy="864096"/>
          </a:xfrm>
        </p:spPr>
        <p:txBody>
          <a:bodyPr>
            <a:normAutofit/>
          </a:bodyPr>
          <a:lstStyle/>
          <a:p>
            <a:pPr algn="ctr"/>
            <a:r>
              <a:rPr lang="el-GR" sz="4000" dirty="0" smtClean="0"/>
              <a:t>Η ανάσταση του Χριστού</a:t>
            </a:r>
            <a:endParaRPr lang="en-US" sz="4000" dirty="0"/>
          </a:p>
        </p:txBody>
      </p:sp>
      <p:pic>
        <p:nvPicPr>
          <p:cNvPr id="6146" name="Picture 2"/>
          <p:cNvPicPr>
            <a:picLocks noGrp="1" noChangeAspect="1" noChangeArrowheads="1"/>
          </p:cNvPicPr>
          <p:nvPr>
            <p:ph idx="1"/>
          </p:nvPr>
        </p:nvPicPr>
        <p:blipFill>
          <a:blip r:embed="rId2" cstate="print"/>
          <a:srcRect/>
          <a:stretch>
            <a:fillRect/>
          </a:stretch>
        </p:blipFill>
        <p:spPr bwMode="auto">
          <a:xfrm rot="5400000">
            <a:off x="-36513" y="1628801"/>
            <a:ext cx="5184577" cy="3888432"/>
          </a:xfrm>
          <a:prstGeom prst="rect">
            <a:avLst/>
          </a:prstGeom>
          <a:noFill/>
          <a:ln w="9525">
            <a:noFill/>
            <a:miter lim="800000"/>
            <a:headEnd/>
            <a:tailEnd/>
          </a:ln>
          <a:effectLst/>
        </p:spPr>
      </p:pic>
      <p:sp>
        <p:nvSpPr>
          <p:cNvPr id="5" name="TextBox 4"/>
          <p:cNvSpPr txBox="1"/>
          <p:nvPr/>
        </p:nvSpPr>
        <p:spPr>
          <a:xfrm>
            <a:off x="4716016" y="1196752"/>
            <a:ext cx="3960440" cy="5262979"/>
          </a:xfrm>
          <a:prstGeom prst="rect">
            <a:avLst/>
          </a:prstGeom>
          <a:noFill/>
        </p:spPr>
        <p:txBody>
          <a:bodyPr wrap="square" rtlCol="0">
            <a:spAutoFit/>
          </a:bodyPr>
          <a:lstStyle/>
          <a:p>
            <a:pPr algn="ctr"/>
            <a:r>
              <a:rPr lang="el-GR" sz="2000" dirty="0" smtClean="0">
                <a:latin typeface="Batang" pitchFamily="18" charset="-127"/>
                <a:ea typeface="Batang" pitchFamily="18" charset="-127"/>
              </a:rPr>
              <a:t>Όταν πέθανε ο Χριστός, τον έβαλαν σε μία σπηλιά και έκλεισαν την είσοδο με μια βαριά πέτρα. Έξω έβαλαν στρατιώτες να Τον φυλάνε νύχτα - μέρα</a:t>
            </a:r>
            <a:r>
              <a:rPr lang="el-GR" sz="2000" dirty="0" smtClean="0"/>
              <a:t>.</a:t>
            </a:r>
          </a:p>
          <a:p>
            <a:pPr algn="ctr"/>
            <a:r>
              <a:rPr lang="el-GR" sz="2000" dirty="0" smtClean="0">
                <a:latin typeface="Batang" pitchFamily="18" charset="-127"/>
                <a:ea typeface="Batang" pitchFamily="18" charset="-127"/>
              </a:rPr>
              <a:t>Μία ομάδα από γυναίκες που πήγαν να βάλουν αρώματα στο Χριστό, όπως ήταν το έθιμο, βρήκαν τον τάφο άδειο! Τι είχε συμβεί; Ο Χριστός αναστήθηκε</a:t>
            </a:r>
            <a:r>
              <a:rPr lang="el-GR" sz="2000" dirty="0" smtClean="0"/>
              <a:t>! </a:t>
            </a:r>
            <a:r>
              <a:rPr lang="el-GR" sz="2000" dirty="0" smtClean="0">
                <a:latin typeface="Batang" pitchFamily="18" charset="-127"/>
                <a:ea typeface="Batang" pitchFamily="18" charset="-127"/>
              </a:rPr>
              <a:t>Ένας άγγελος κύλησε τη μεγάλη πέτρα από τον τάφο και την ίδια στιγμή έγινε σεισμός. </a:t>
            </a:r>
          </a:p>
          <a:p>
            <a:pPr algn="ctr"/>
            <a:r>
              <a:rPr lang="el-GR" dirty="0" smtClean="0">
                <a:latin typeface="Batang" pitchFamily="18" charset="-127"/>
                <a:ea typeface="Batang" pitchFamily="18" charset="-127"/>
              </a:rPr>
              <a:t>.</a:t>
            </a:r>
          </a:p>
          <a:p>
            <a:endParaRPr lang="el-GR" dirty="0" smtClean="0"/>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183880" cy="1051560"/>
          </a:xfrm>
        </p:spPr>
        <p:txBody>
          <a:bodyPr>
            <a:normAutofit/>
          </a:bodyPr>
          <a:lstStyle/>
          <a:p>
            <a:pPr algn="ctr"/>
            <a:r>
              <a:rPr lang="el-GR" sz="4000" dirty="0" smtClean="0"/>
              <a:t>Η ανάληψη του Χριστού</a:t>
            </a:r>
            <a:endParaRPr lang="en-US" sz="4000" dirty="0"/>
          </a:p>
        </p:txBody>
      </p:sp>
      <p:pic>
        <p:nvPicPr>
          <p:cNvPr id="7170" name="Picture 2"/>
          <p:cNvPicPr>
            <a:picLocks noGrp="1" noChangeAspect="1" noChangeArrowheads="1"/>
          </p:cNvPicPr>
          <p:nvPr>
            <p:ph idx="1"/>
          </p:nvPr>
        </p:nvPicPr>
        <p:blipFill>
          <a:blip r:embed="rId2" cstate="print"/>
          <a:stretch>
            <a:fillRect/>
          </a:stretch>
        </p:blipFill>
        <p:spPr bwMode="auto">
          <a:xfrm rot="5400000">
            <a:off x="385399" y="1854961"/>
            <a:ext cx="4680520" cy="3508118"/>
          </a:xfrm>
          <a:prstGeom prst="rect">
            <a:avLst/>
          </a:prstGeom>
          <a:noFill/>
          <a:ln w="9525">
            <a:noFill/>
            <a:miter lim="800000"/>
            <a:headEnd/>
            <a:tailEnd/>
          </a:ln>
          <a:effectLst/>
        </p:spPr>
      </p:pic>
      <p:sp>
        <p:nvSpPr>
          <p:cNvPr id="4" name="TextBox 3"/>
          <p:cNvSpPr txBox="1"/>
          <p:nvPr/>
        </p:nvSpPr>
        <p:spPr>
          <a:xfrm>
            <a:off x="5004048" y="1412776"/>
            <a:ext cx="3240360" cy="3970318"/>
          </a:xfrm>
          <a:prstGeom prst="rect">
            <a:avLst/>
          </a:prstGeom>
          <a:noFill/>
        </p:spPr>
        <p:txBody>
          <a:bodyPr wrap="square" rtlCol="0">
            <a:spAutoFit/>
          </a:bodyPr>
          <a:lstStyle/>
          <a:p>
            <a:pPr algn="ctr"/>
            <a:r>
              <a:rPr lang="el-GR" sz="2800" dirty="0" smtClean="0">
                <a:latin typeface="Batang" pitchFamily="18" charset="-127"/>
                <a:ea typeface="Batang" pitchFamily="18" charset="-127"/>
              </a:rPr>
              <a:t>Ο Χριστός έμεινε με τους μαθητές Του για σαράντα μέρες. </a:t>
            </a:r>
            <a:endParaRPr lang="el-GR" sz="2800" dirty="0" smtClean="0">
              <a:latin typeface="Batang" pitchFamily="18" charset="-127"/>
              <a:ea typeface="Batang" pitchFamily="18" charset="-127"/>
            </a:endParaRPr>
          </a:p>
          <a:p>
            <a:pPr algn="ctr"/>
            <a:r>
              <a:rPr lang="el-GR" sz="2800" dirty="0" smtClean="0">
                <a:latin typeface="Batang" pitchFamily="18" charset="-127"/>
                <a:ea typeface="Batang" pitchFamily="18" charset="-127"/>
              </a:rPr>
              <a:t>Αφού </a:t>
            </a:r>
            <a:r>
              <a:rPr lang="el-GR" sz="2800" dirty="0" smtClean="0">
                <a:latin typeface="Batang" pitchFamily="18" charset="-127"/>
                <a:ea typeface="Batang" pitchFamily="18" charset="-127"/>
              </a:rPr>
              <a:t>τους έδωσε θάρρος και οδηγίες,  αναλήφθηκε στον </a:t>
            </a:r>
            <a:r>
              <a:rPr lang="el-GR" sz="2800" dirty="0" smtClean="0">
                <a:latin typeface="Batang" pitchFamily="18" charset="-127"/>
                <a:ea typeface="Batang" pitchFamily="18" charset="-127"/>
              </a:rPr>
              <a:t>ουρανό.</a:t>
            </a:r>
            <a:endParaRPr lang="en-US" sz="2800" dirty="0"/>
          </a:p>
        </p:txBody>
      </p:sp>
    </p:spTree>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2794</TotalTime>
  <Words>263</Words>
  <Application>Microsoft Office PowerPoint</Application>
  <PresentationFormat>On-screen Show (4:3)</PresentationFormat>
  <Paragraphs>19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Η ιστορία  του Πάσχα </vt:lpstr>
      <vt:lpstr>Η είσοδος του Χριστού  στην Ιερουσαλήμ</vt:lpstr>
      <vt:lpstr> Ο Χριστός κάθισε με τους μαθητές Του στο τραπέζι. Το τελευταίο αυτό τραπέζι του Χριστού ονομάστηκε «μυστικός δείπνος». Όταν άρχισαν να τρώνε, ο Χριστός ευλόγησε το ψωμί και τους είπε «πάρτε, φάτε, αυτό είναι το σώμα μου». Μετά πήρε ένα ποτήρι κρασί και αφού ευχαρίστησε το Θεό, το έδωσε να πιουν όλοι ένας ένας λέγοντας «αυτό είναι το αίμα μου». Έτσι ο Χριστός δίδαξε το μυστήριο της Θείας Ευχαριστίας. Κάποια στιγμή ενώ έτρωγαν ο Χριστός στενοχωρημένος είπε «αυτός που θα του δώσω το ψωμί θα με προδώσει απόψε» και έδωσε το ψωμί στον Ιούδα. Ο Ιούδας έφυγε βιαστικά χωρίς να πει λέξη </vt:lpstr>
      <vt:lpstr>Μετά το Μυστικό Δείπνο ο Χριστός πήγε σ’ ένα κήπο για να προσευχηθεί στον Πατέρα Του για να του δώσει δύναμη. Από τη στιγμή που είναι και άνθρωπος αισθανόταν φόβο για όσα θα ακολουθούσαν. Τον ακολούθησαν οι έντεκα μαθητές Του. Ο Ιούδας Τον είχε προδώσει για τριάντα  αργύρια. Έτσι, μετά από λίγη ώρα στρατιώτες ήρθαν στον κήπο για να συλλάβουν το Χριστό. Ο Ιούδας τους υπέδειξε ποιος είναι ο Χριστός δίνοντας Του ένα φιλί στο μάγουλο.</vt:lpstr>
      <vt:lpstr>Ο Ιησούς Χριστός βασανίστηκε πολύ πριν σταυρωθεί. Τον μαστίγωσαν, του φόρεσαν ένα κόκκινο μανδύα και ένα αγκάθινο στεφάνι στο κεφάλι.   Αργότερα, Του φόρτωσαν ένα βαρύ ξύλινο σταυρό και Τον έβαλαν να τον κουβαλήσει στο όρος Γολγοθά, όπου Τον σταύρωσαν.  </vt:lpstr>
      <vt:lpstr>Οι στρατιώτες κάρφωσαν το Χριστό στο σταυρό. Η Παναγία και οι μαθητές του Χριστού ήταν εκεί. Ο Χριστός ζήτησε νερό και οι στρατιώτες του έδωσαν ξύδι! Την ώρα που ο Χριστός πέθαινε, σκοτείνιασε ξαφνικά και έγινε ένας μεγάλος σεισμός.</vt:lpstr>
      <vt:lpstr>Η ανάσταση του Χριστού</vt:lpstr>
      <vt:lpstr>Η ανάληψη του Χριστού</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c:title>
  <dc:creator>Maria</dc:creator>
  <cp:lastModifiedBy>Maria</cp:lastModifiedBy>
  <cp:revision>69</cp:revision>
  <dcterms:created xsi:type="dcterms:W3CDTF">2011-04-11T18:02:30Z</dcterms:created>
  <dcterms:modified xsi:type="dcterms:W3CDTF">2020-04-08T15:09:31Z</dcterms:modified>
</cp:coreProperties>
</file>