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9" r:id="rId2"/>
    <p:sldId id="265" r:id="rId3"/>
    <p:sldId id="257" r:id="rId4"/>
    <p:sldId id="258" r:id="rId5"/>
    <p:sldId id="260" r:id="rId6"/>
    <p:sldId id="261" r:id="rId7"/>
    <p:sldId id="262" r:id="rId8"/>
    <p:sldId id="264" r:id="rId9"/>
    <p:sldId id="266" r:id="rId10"/>
    <p:sldId id="268" r:id="rId11"/>
    <p:sldId id="267" r:id="rId12"/>
    <p:sldId id="269" r:id="rId13"/>
    <p:sldId id="270" r:id="rId14"/>
    <p:sldId id="271" r:id="rId15"/>
    <p:sldId id="272" r:id="rId16"/>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28" autoAdjust="0"/>
    <p:restoredTop sz="94660"/>
  </p:normalViewPr>
  <p:slideViewPr>
    <p:cSldViewPr>
      <p:cViewPr varScale="1">
        <p:scale>
          <a:sx n="42" d="100"/>
          <a:sy n="42" d="100"/>
        </p:scale>
        <p:origin x="-39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932DDB-1A5E-4720-9E8C-0AB3017EECF6}" type="datetimeFigureOut">
              <a:rPr lang="en-US" smtClean="0"/>
              <a:pPr/>
              <a:t>5/18/2020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878D9BE-DFCE-4620-8C64-2D7DAF6C452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smtClean="0"/>
              <a:t>Click to edit Master title style</a:t>
            </a:r>
            <a:endParaRPr kumimoji="0" lang="en-US"/>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9" name="Date Placeholder 18"/>
          <p:cNvSpPr>
            <a:spLocks noGrp="1"/>
          </p:cNvSpPr>
          <p:nvPr>
            <p:ph type="dt" sz="half" idx="10"/>
          </p:nvPr>
        </p:nvSpPr>
        <p:spPr/>
        <p:txBody>
          <a:bodyPr/>
          <a:lstStyle>
            <a:extLst/>
          </a:lstStyle>
          <a:p>
            <a:fld id="{2342CEA3-3058-4D43-AE35-B3DA76CB4003}" type="datetimeFigureOut">
              <a:rPr lang="el-GR" smtClean="0"/>
              <a:pPr/>
              <a:t>18/5/2020</a:t>
            </a:fld>
            <a:endParaRPr lang="el-GR"/>
          </a:p>
        </p:txBody>
      </p:sp>
      <p:sp>
        <p:nvSpPr>
          <p:cNvPr id="8" name="Footer Placeholder 7"/>
          <p:cNvSpPr>
            <a:spLocks noGrp="1"/>
          </p:cNvSpPr>
          <p:nvPr>
            <p:ph type="ftr" sz="quarter" idx="11"/>
          </p:nvPr>
        </p:nvSpPr>
        <p:spPr/>
        <p:txBody>
          <a:bodyPr/>
          <a:lstStyle>
            <a:extLst/>
          </a:lstStyle>
          <a:p>
            <a:endParaRPr lang="el-GR"/>
          </a:p>
        </p:txBody>
      </p:sp>
      <p:sp>
        <p:nvSpPr>
          <p:cNvPr id="11" name="Slide Number Placeholder 10"/>
          <p:cNvSpPr>
            <a:spLocks noGrp="1"/>
          </p:cNvSpPr>
          <p:nvPr>
            <p:ph type="sldNum" sz="quarter" idx="12"/>
          </p:nvPr>
        </p:nvSpPr>
        <p:spPr/>
        <p:txBody>
          <a:bodyPr/>
          <a:lstStyle>
            <a:extLst/>
          </a:lstStyle>
          <a:p>
            <a:fld id="{D3F1D1C4-C2D9-4231-9FB2-B2D9D97AA41D}" type="slidenum">
              <a:rPr lang="el-GR" smtClean="0"/>
              <a:pPr/>
              <a:t>‹#›</a:t>
            </a:fld>
            <a:endParaRPr lang="el-GR"/>
          </a:p>
        </p:txBody>
      </p:sp>
    </p:spTree>
  </p:cSld>
  <p:clrMapOvr>
    <a:masterClrMapping/>
  </p:clrMapOvr>
  <p:transition spd="slow">
    <p:whee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a:xfrm>
            <a:off x="502920" y="530352"/>
            <a:ext cx="8183880" cy="4187952"/>
          </a:xfrm>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342CEA3-3058-4D43-AE35-B3DA76CB4003}" type="datetimeFigureOut">
              <a:rPr lang="el-GR" smtClean="0"/>
              <a:pPr/>
              <a:t>18/5/2020</a:t>
            </a:fld>
            <a:endParaRPr lang="el-GR"/>
          </a:p>
        </p:txBody>
      </p:sp>
      <p:sp>
        <p:nvSpPr>
          <p:cNvPr id="5" name="Footer Placeholder 4"/>
          <p:cNvSpPr>
            <a:spLocks noGrp="1"/>
          </p:cNvSpPr>
          <p:nvPr>
            <p:ph type="ftr" sz="quarter" idx="11"/>
          </p:nvPr>
        </p:nvSpPr>
        <p:spPr/>
        <p:txBody>
          <a:bodyPr/>
          <a:lstStyle>
            <a:extLst/>
          </a:lstStyle>
          <a:p>
            <a:endParaRPr lang="el-GR"/>
          </a:p>
        </p:txBody>
      </p:sp>
      <p:sp>
        <p:nvSpPr>
          <p:cNvPr id="6" name="Slide Number Placeholder 5"/>
          <p:cNvSpPr>
            <a:spLocks noGrp="1"/>
          </p:cNvSpPr>
          <p:nvPr>
            <p:ph type="sldNum" sz="quarter" idx="12"/>
          </p:nvPr>
        </p:nvSpPr>
        <p:spPr/>
        <p:txBody>
          <a:bodyPr/>
          <a:lstStyle>
            <a:extLst/>
          </a:lstStyle>
          <a:p>
            <a:fld id="{D3F1D1C4-C2D9-4231-9FB2-B2D9D97AA41D}" type="slidenum">
              <a:rPr lang="el-GR" smtClean="0"/>
              <a:pPr/>
              <a:t>‹#›</a:t>
            </a:fld>
            <a:endParaRPr lang="el-GR"/>
          </a:p>
        </p:txBody>
      </p:sp>
    </p:spTree>
  </p:cSld>
  <p:clrMapOvr>
    <a:masterClrMapping/>
  </p:clrMapOvr>
  <p:transition spd="slow">
    <p:whee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2342CEA3-3058-4D43-AE35-B3DA76CB4003}" type="datetimeFigureOut">
              <a:rPr lang="el-GR" smtClean="0"/>
              <a:pPr/>
              <a:t>18/5/2020</a:t>
            </a:fld>
            <a:endParaRPr lang="el-GR"/>
          </a:p>
        </p:txBody>
      </p:sp>
      <p:sp>
        <p:nvSpPr>
          <p:cNvPr id="5" name="Footer Placeholder 4"/>
          <p:cNvSpPr>
            <a:spLocks noGrp="1"/>
          </p:cNvSpPr>
          <p:nvPr>
            <p:ph type="ftr" sz="quarter" idx="11"/>
          </p:nvPr>
        </p:nvSpPr>
        <p:spPr/>
        <p:txBody>
          <a:bodyPr/>
          <a:lstStyle>
            <a:extLst/>
          </a:lstStyle>
          <a:p>
            <a:endParaRPr lang="el-GR"/>
          </a:p>
        </p:txBody>
      </p:sp>
      <p:sp>
        <p:nvSpPr>
          <p:cNvPr id="6" name="Slide Number Placeholder 5"/>
          <p:cNvSpPr>
            <a:spLocks noGrp="1"/>
          </p:cNvSpPr>
          <p:nvPr>
            <p:ph type="sldNum" sz="quarter" idx="12"/>
          </p:nvPr>
        </p:nvSpPr>
        <p:spPr/>
        <p:txBody>
          <a:bodyPr/>
          <a:lstStyle>
            <a:extLst/>
          </a:lstStyle>
          <a:p>
            <a:fld id="{D3F1D1C4-C2D9-4231-9FB2-B2D9D97AA41D}" type="slidenum">
              <a:rPr lang="el-GR" smtClean="0"/>
              <a:pPr/>
              <a:t>‹#›</a:t>
            </a:fld>
            <a:endParaRPr lang="el-GR"/>
          </a:p>
        </p:txBody>
      </p:sp>
    </p:spTree>
  </p:cSld>
  <p:clrMapOvr>
    <a:masterClrMapping/>
  </p:clrMapOvr>
  <p:transition spd="slow">
    <p:whee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342CEA3-3058-4D43-AE35-B3DA76CB4003}" type="datetimeFigureOut">
              <a:rPr lang="el-GR" smtClean="0"/>
              <a:pPr/>
              <a:t>18/5/2020</a:t>
            </a:fld>
            <a:endParaRPr lang="el-GR"/>
          </a:p>
        </p:txBody>
      </p:sp>
      <p:sp>
        <p:nvSpPr>
          <p:cNvPr id="6" name="Footer Placeholder 5"/>
          <p:cNvSpPr>
            <a:spLocks noGrp="1"/>
          </p:cNvSpPr>
          <p:nvPr>
            <p:ph type="ftr" sz="quarter" idx="11"/>
          </p:nvPr>
        </p:nvSpPr>
        <p:spPr/>
        <p:txBody>
          <a:bodyPr/>
          <a:lstStyle>
            <a:extLst/>
          </a:lstStyle>
          <a:p>
            <a:endParaRPr lang="el-GR"/>
          </a:p>
        </p:txBody>
      </p:sp>
      <p:sp>
        <p:nvSpPr>
          <p:cNvPr id="7" name="Slide Number Placeholder 6"/>
          <p:cNvSpPr>
            <a:spLocks noGrp="1"/>
          </p:cNvSpPr>
          <p:nvPr>
            <p:ph type="sldNum" sz="quarter" idx="12"/>
          </p:nvPr>
        </p:nvSpPr>
        <p:spPr/>
        <p:txBody>
          <a:bodyPr/>
          <a:lstStyle>
            <a:extLst/>
          </a:lstStyle>
          <a:p>
            <a:fld id="{D3F1D1C4-C2D9-4231-9FB2-B2D9D97AA41D}" type="slidenum">
              <a:rPr lang="el-GR" smtClean="0"/>
              <a:pPr/>
              <a:t>‹#›</a:t>
            </a:fld>
            <a:endParaRPr lang="el-GR"/>
          </a:p>
        </p:txBody>
      </p:sp>
    </p:spTree>
  </p:cSld>
  <p:clrMapOvr>
    <a:masterClrMapping/>
  </p:clrMapOvr>
  <p:transition spd="slow">
    <p:whee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2342CEA3-3058-4D43-AE35-B3DA76CB4003}" type="datetimeFigureOut">
              <a:rPr lang="el-GR" smtClean="0"/>
              <a:pPr/>
              <a:t>18/5/2020</a:t>
            </a:fld>
            <a:endParaRPr lang="el-GR"/>
          </a:p>
        </p:txBody>
      </p:sp>
      <p:sp>
        <p:nvSpPr>
          <p:cNvPr id="8" name="Footer Placeholder 7"/>
          <p:cNvSpPr>
            <a:spLocks noGrp="1"/>
          </p:cNvSpPr>
          <p:nvPr>
            <p:ph type="ftr" sz="quarter" idx="11"/>
          </p:nvPr>
        </p:nvSpPr>
        <p:spPr/>
        <p:txBody>
          <a:bodyPr/>
          <a:lstStyle>
            <a:extLst/>
          </a:lstStyle>
          <a:p>
            <a:endParaRPr lang="el-GR"/>
          </a:p>
        </p:txBody>
      </p:sp>
      <p:sp>
        <p:nvSpPr>
          <p:cNvPr id="9" name="Slide Number Placeholder 8"/>
          <p:cNvSpPr>
            <a:spLocks noGrp="1"/>
          </p:cNvSpPr>
          <p:nvPr>
            <p:ph type="sldNum" sz="quarter" idx="12"/>
          </p:nvPr>
        </p:nvSpPr>
        <p:spPr/>
        <p:txBody>
          <a:bodyPr/>
          <a:lstStyle>
            <a:extLst/>
          </a:lstStyle>
          <a:p>
            <a:fld id="{D3F1D1C4-C2D9-4231-9FB2-B2D9D97AA41D}" type="slidenum">
              <a:rPr lang="el-GR" smtClean="0"/>
              <a:pPr/>
              <a:t>‹#›</a:t>
            </a:fld>
            <a:endParaRPr lang="el-GR"/>
          </a:p>
        </p:txBody>
      </p:sp>
    </p:spTree>
  </p:cSld>
  <p:clrMapOvr>
    <a:masterClrMapping/>
  </p:clrMapOvr>
  <p:transition spd="slow">
    <p:whee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2342CEA3-3058-4D43-AE35-B3DA76CB4003}" type="datetimeFigureOut">
              <a:rPr lang="el-GR" smtClean="0"/>
              <a:pPr/>
              <a:t>18/5/2020</a:t>
            </a:fld>
            <a:endParaRPr lang="el-GR"/>
          </a:p>
        </p:txBody>
      </p:sp>
      <p:sp>
        <p:nvSpPr>
          <p:cNvPr id="4" name="Footer Placeholder 3"/>
          <p:cNvSpPr>
            <a:spLocks noGrp="1"/>
          </p:cNvSpPr>
          <p:nvPr>
            <p:ph type="ftr" sz="quarter" idx="11"/>
          </p:nvPr>
        </p:nvSpPr>
        <p:spPr/>
        <p:txBody>
          <a:bodyPr/>
          <a:lstStyle>
            <a:extLst/>
          </a:lstStyle>
          <a:p>
            <a:endParaRPr lang="el-GR"/>
          </a:p>
        </p:txBody>
      </p:sp>
      <p:sp>
        <p:nvSpPr>
          <p:cNvPr id="5" name="Slide Number Placeholder 4"/>
          <p:cNvSpPr>
            <a:spLocks noGrp="1"/>
          </p:cNvSpPr>
          <p:nvPr>
            <p:ph type="sldNum" sz="quarter" idx="12"/>
          </p:nvPr>
        </p:nvSpPr>
        <p:spPr/>
        <p:txBody>
          <a:bodyPr/>
          <a:lstStyle>
            <a:extLst/>
          </a:lstStyle>
          <a:p>
            <a:fld id="{D3F1D1C4-C2D9-4231-9FB2-B2D9D97AA41D}" type="slidenum">
              <a:rPr lang="el-GR" smtClean="0"/>
              <a:pPr/>
              <a:t>‹#›</a:t>
            </a:fld>
            <a:endParaRPr lang="el-GR"/>
          </a:p>
        </p:txBody>
      </p:sp>
    </p:spTree>
  </p:cSld>
  <p:clrMapOvr>
    <a:masterClrMapping/>
  </p:clrMapOvr>
  <p:transition spd="slow">
    <p:whee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2342CEA3-3058-4D43-AE35-B3DA76CB4003}" type="datetimeFigureOut">
              <a:rPr lang="el-GR" smtClean="0"/>
              <a:pPr/>
              <a:t>18/5/2020</a:t>
            </a:fld>
            <a:endParaRPr lang="el-GR"/>
          </a:p>
        </p:txBody>
      </p:sp>
      <p:sp>
        <p:nvSpPr>
          <p:cNvPr id="3" name="Footer Placeholder 2"/>
          <p:cNvSpPr>
            <a:spLocks noGrp="1"/>
          </p:cNvSpPr>
          <p:nvPr>
            <p:ph type="ftr" sz="quarter" idx="11"/>
          </p:nvPr>
        </p:nvSpPr>
        <p:spPr/>
        <p:txBody>
          <a:bodyPr/>
          <a:lstStyle>
            <a:extLst/>
          </a:lstStyle>
          <a:p>
            <a:endParaRPr lang="el-GR"/>
          </a:p>
        </p:txBody>
      </p:sp>
      <p:sp>
        <p:nvSpPr>
          <p:cNvPr id="4" name="Slide Number Placeholder 3"/>
          <p:cNvSpPr>
            <a:spLocks noGrp="1"/>
          </p:cNvSpPr>
          <p:nvPr>
            <p:ph type="sldNum" sz="quarter" idx="12"/>
          </p:nvPr>
        </p:nvSpPr>
        <p:spPr/>
        <p:txBody>
          <a:bodyPr/>
          <a:lstStyle>
            <a:extLst/>
          </a:lstStyle>
          <a:p>
            <a:fld id="{D3F1D1C4-C2D9-4231-9FB2-B2D9D97AA41D}" type="slidenum">
              <a:rPr lang="el-GR" smtClean="0"/>
              <a:pPr/>
              <a:t>‹#›</a:t>
            </a:fld>
            <a:endParaRPr lang="el-GR"/>
          </a:p>
        </p:txBody>
      </p:sp>
    </p:spTree>
  </p:cSld>
  <p:clrMapOvr>
    <a:masterClrMapping/>
  </p:clrMapOvr>
  <p:transition spd="slow">
    <p:whee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342CEA3-3058-4D43-AE35-B3DA76CB4003}" type="datetimeFigureOut">
              <a:rPr lang="el-GR" smtClean="0"/>
              <a:pPr/>
              <a:t>18/5/2020</a:t>
            </a:fld>
            <a:endParaRPr lang="el-GR"/>
          </a:p>
        </p:txBody>
      </p:sp>
      <p:sp>
        <p:nvSpPr>
          <p:cNvPr id="6" name="Footer Placeholder 5"/>
          <p:cNvSpPr>
            <a:spLocks noGrp="1"/>
          </p:cNvSpPr>
          <p:nvPr>
            <p:ph type="ftr" sz="quarter" idx="11"/>
          </p:nvPr>
        </p:nvSpPr>
        <p:spPr/>
        <p:txBody>
          <a:bodyPr/>
          <a:lstStyle>
            <a:extLst/>
          </a:lstStyle>
          <a:p>
            <a:endParaRPr lang="el-GR"/>
          </a:p>
        </p:txBody>
      </p:sp>
      <p:sp>
        <p:nvSpPr>
          <p:cNvPr id="7" name="Slide Number Placeholder 6"/>
          <p:cNvSpPr>
            <a:spLocks noGrp="1"/>
          </p:cNvSpPr>
          <p:nvPr>
            <p:ph type="sldNum" sz="quarter" idx="12"/>
          </p:nvPr>
        </p:nvSpPr>
        <p:spPr/>
        <p:txBody>
          <a:bodyPr/>
          <a:lstStyle>
            <a:extLst/>
          </a:lstStyle>
          <a:p>
            <a:fld id="{D3F1D1C4-C2D9-4231-9FB2-B2D9D97AA41D}" type="slidenum">
              <a:rPr lang="el-GR" smtClean="0"/>
              <a:pPr/>
              <a:t>‹#›</a:t>
            </a:fld>
            <a:endParaRPr lang="el-GR"/>
          </a:p>
        </p:txBody>
      </p:sp>
    </p:spTree>
  </p:cSld>
  <p:clrMapOvr>
    <a:masterClrMapping/>
  </p:clrMapOvr>
  <p:transition spd="slow">
    <p:whee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342CEA3-3058-4D43-AE35-B3DA76CB4003}" type="datetimeFigureOut">
              <a:rPr lang="el-GR" smtClean="0"/>
              <a:pPr/>
              <a:t>18/5/2020</a:t>
            </a:fld>
            <a:endParaRPr lang="el-GR"/>
          </a:p>
        </p:txBody>
      </p:sp>
      <p:sp>
        <p:nvSpPr>
          <p:cNvPr id="6" name="Footer Placeholder 5"/>
          <p:cNvSpPr>
            <a:spLocks noGrp="1"/>
          </p:cNvSpPr>
          <p:nvPr>
            <p:ph type="ftr" sz="quarter" idx="11"/>
          </p:nvPr>
        </p:nvSpPr>
        <p:spPr/>
        <p:txBody>
          <a:bodyPr/>
          <a:lstStyle>
            <a:extLst/>
          </a:lstStyle>
          <a:p>
            <a:endParaRPr lang="el-GR"/>
          </a:p>
        </p:txBody>
      </p:sp>
      <p:sp>
        <p:nvSpPr>
          <p:cNvPr id="7" name="Slide Number Placeholder 6"/>
          <p:cNvSpPr>
            <a:spLocks noGrp="1"/>
          </p:cNvSpPr>
          <p:nvPr>
            <p:ph type="sldNum" sz="quarter" idx="12"/>
          </p:nvPr>
        </p:nvSpPr>
        <p:spPr/>
        <p:txBody>
          <a:bodyPr/>
          <a:lstStyle>
            <a:extLst/>
          </a:lstStyle>
          <a:p>
            <a:fld id="{D3F1D1C4-C2D9-4231-9FB2-B2D9D97AA41D}" type="slidenum">
              <a:rPr lang="el-GR" smtClean="0"/>
              <a:pPr/>
              <a:t>‹#›</a:t>
            </a:fld>
            <a:endParaRPr lang="el-GR"/>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smtClean="0"/>
              <a:t>Click icon to add picture</a:t>
            </a:r>
            <a:endParaRPr kumimoji="0" lang="en-US"/>
          </a:p>
        </p:txBody>
      </p:sp>
    </p:spTree>
  </p:cSld>
  <p:clrMapOvr>
    <a:masterClrMapping/>
  </p:clrMapOvr>
  <p:transition spd="slow">
    <p:whee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02920" y="530352"/>
            <a:ext cx="8183880" cy="4187952"/>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342CEA3-3058-4D43-AE35-B3DA76CB4003}" type="datetimeFigureOut">
              <a:rPr lang="el-GR" smtClean="0"/>
              <a:pPr/>
              <a:t>18/5/2020</a:t>
            </a:fld>
            <a:endParaRPr lang="el-GR"/>
          </a:p>
        </p:txBody>
      </p:sp>
      <p:sp>
        <p:nvSpPr>
          <p:cNvPr id="5" name="Footer Placeholder 4"/>
          <p:cNvSpPr>
            <a:spLocks noGrp="1"/>
          </p:cNvSpPr>
          <p:nvPr>
            <p:ph type="ftr" sz="quarter" idx="11"/>
          </p:nvPr>
        </p:nvSpPr>
        <p:spPr/>
        <p:txBody>
          <a:bodyPr/>
          <a:lstStyle>
            <a:extLst/>
          </a:lstStyle>
          <a:p>
            <a:endParaRPr lang="el-GR"/>
          </a:p>
        </p:txBody>
      </p:sp>
      <p:sp>
        <p:nvSpPr>
          <p:cNvPr id="6" name="Slide Number Placeholder 5"/>
          <p:cNvSpPr>
            <a:spLocks noGrp="1"/>
          </p:cNvSpPr>
          <p:nvPr>
            <p:ph type="sldNum" sz="quarter" idx="12"/>
          </p:nvPr>
        </p:nvSpPr>
        <p:spPr/>
        <p:txBody>
          <a:bodyPr/>
          <a:lstStyle>
            <a:extLst/>
          </a:lstStyle>
          <a:p>
            <a:fld id="{D3F1D1C4-C2D9-4231-9FB2-B2D9D97AA41D}" type="slidenum">
              <a:rPr lang="el-GR" smtClean="0"/>
              <a:pPr/>
              <a:t>‹#›</a:t>
            </a:fld>
            <a:endParaRPr lang="el-GR"/>
          </a:p>
        </p:txBody>
      </p:sp>
    </p:spTree>
  </p:cSld>
  <p:clrMapOvr>
    <a:masterClrMapping/>
  </p:clrMapOvr>
  <p:transition spd="slow">
    <p:whee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33400" y="533402"/>
            <a:ext cx="5943600" cy="525780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342CEA3-3058-4D43-AE35-B3DA76CB4003}" type="datetimeFigureOut">
              <a:rPr lang="el-GR" smtClean="0"/>
              <a:pPr/>
              <a:t>18/5/2020</a:t>
            </a:fld>
            <a:endParaRPr lang="el-GR"/>
          </a:p>
        </p:txBody>
      </p:sp>
      <p:sp>
        <p:nvSpPr>
          <p:cNvPr id="5" name="Footer Placeholder 4"/>
          <p:cNvSpPr>
            <a:spLocks noGrp="1"/>
          </p:cNvSpPr>
          <p:nvPr>
            <p:ph type="ftr" sz="quarter" idx="11"/>
          </p:nvPr>
        </p:nvSpPr>
        <p:spPr/>
        <p:txBody>
          <a:bodyPr/>
          <a:lstStyle>
            <a:extLst/>
          </a:lstStyle>
          <a:p>
            <a:endParaRPr lang="el-GR"/>
          </a:p>
        </p:txBody>
      </p:sp>
      <p:sp>
        <p:nvSpPr>
          <p:cNvPr id="6" name="Slide Number Placeholder 5"/>
          <p:cNvSpPr>
            <a:spLocks noGrp="1"/>
          </p:cNvSpPr>
          <p:nvPr>
            <p:ph type="sldNum" sz="quarter" idx="12"/>
          </p:nvPr>
        </p:nvSpPr>
        <p:spPr/>
        <p:txBody>
          <a:bodyPr/>
          <a:lstStyle>
            <a:extLst/>
          </a:lstStyle>
          <a:p>
            <a:fld id="{D3F1D1C4-C2D9-4231-9FB2-B2D9D97AA41D}" type="slidenum">
              <a:rPr lang="el-GR" smtClean="0"/>
              <a:pPr/>
              <a:t>‹#›</a:t>
            </a:fld>
            <a:endParaRPr lang="el-GR"/>
          </a:p>
        </p:txBody>
      </p:sp>
    </p:spTree>
  </p:cSld>
  <p:clrMapOvr>
    <a:masterClrMapping/>
  </p:clrMapOvr>
  <p:transition spd="slow">
    <p:whee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n-US" smtClean="0"/>
              <a:t>Click to edit Master title style</a:t>
            </a:r>
            <a:endParaRPr kumimoji="0" lang="en-US"/>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2342CEA3-3058-4D43-AE35-B3DA76CB4003}" type="datetimeFigureOut">
              <a:rPr lang="el-GR" smtClean="0"/>
              <a:pPr/>
              <a:t>18/5/2020</a:t>
            </a:fld>
            <a:endParaRPr lang="el-GR"/>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l-GR"/>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D3F1D1C4-C2D9-4231-9FB2-B2D9D97AA41D}"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wheel/>
  </p:transition>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4.jpeg"/><Relationship Id="rId7" Type="http://schemas.openxmlformats.org/officeDocument/2006/relationships/image" Target="../media/image12.jpeg"/><Relationship Id="rId2" Type="http://schemas.openxmlformats.org/officeDocument/2006/relationships/slide" Target="slide15.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slide" Target="slide14.xml"/><Relationship Id="rId10" Type="http://schemas.openxmlformats.org/officeDocument/2006/relationships/image" Target="../media/image8.jpeg"/><Relationship Id="rId4" Type="http://schemas.openxmlformats.org/officeDocument/2006/relationships/image" Target="../media/image9.jpeg"/><Relationship Id="rId9"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youtu.be/EsytnGqbfEI"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 Target="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2920" y="530352"/>
            <a:ext cx="8183880" cy="5346920"/>
          </a:xfrm>
        </p:spPr>
        <p:txBody>
          <a:bodyPr>
            <a:normAutofit fontScale="92500" lnSpcReduction="20000"/>
          </a:bodyPr>
          <a:lstStyle/>
          <a:p>
            <a:pPr algn="ctr">
              <a:buNone/>
            </a:pPr>
            <a:r>
              <a:rPr lang="en-US" dirty="0" smtClean="0"/>
              <a:t>  </a:t>
            </a:r>
            <a:r>
              <a:rPr lang="el-GR" sz="4400" dirty="0" smtClean="0"/>
              <a:t>Άνοιξη! </a:t>
            </a:r>
            <a:endParaRPr lang="en-US" sz="4400" dirty="0" smtClean="0"/>
          </a:p>
          <a:p>
            <a:pPr algn="ctr">
              <a:buNone/>
            </a:pPr>
            <a:r>
              <a:rPr lang="el-GR" sz="4400" dirty="0" smtClean="0"/>
              <a:t>Η φύση φόρεσε τη γιορτινή της φορεσιά. </a:t>
            </a:r>
            <a:endParaRPr lang="en-US" sz="4400" dirty="0" smtClean="0"/>
          </a:p>
          <a:p>
            <a:pPr algn="ctr">
              <a:buNone/>
            </a:pPr>
            <a:r>
              <a:rPr lang="el-GR" sz="4400" dirty="0" smtClean="0"/>
              <a:t>Παντού υπάρχουν πανέμορφα λουλούδια, χαρούμενα πουλιά που κελαηδούν, αλλά και… ζουζούνια, </a:t>
            </a:r>
            <a:endParaRPr lang="en-US" sz="4400" dirty="0" smtClean="0"/>
          </a:p>
          <a:p>
            <a:pPr algn="ctr">
              <a:buNone/>
            </a:pPr>
            <a:r>
              <a:rPr lang="el-GR" sz="4400" dirty="0" smtClean="0"/>
              <a:t>τα γνωστά μας </a:t>
            </a:r>
            <a:r>
              <a:rPr lang="el-GR" sz="4400" b="1" dirty="0" smtClean="0"/>
              <a:t>έντομα</a:t>
            </a:r>
            <a:r>
              <a:rPr lang="el-GR" sz="4400" dirty="0" smtClean="0"/>
              <a:t>! </a:t>
            </a:r>
            <a:endParaRPr lang="en-US" dirty="0" smtClean="0"/>
          </a:p>
          <a:p>
            <a:pPr algn="just">
              <a:buNone/>
            </a:pPr>
            <a:r>
              <a:rPr lang="en-US" dirty="0" smtClean="0"/>
              <a:t>  </a:t>
            </a:r>
          </a:p>
          <a:p>
            <a:pPr algn="just">
              <a:buNone/>
            </a:pPr>
            <a:r>
              <a:rPr lang="en-US" dirty="0" smtClean="0"/>
              <a:t>  </a:t>
            </a:r>
            <a:endParaRPr lang="en-US" dirty="0"/>
          </a:p>
        </p:txBody>
      </p:sp>
    </p:spTree>
  </p:cSld>
  <p:clrMapOvr>
    <a:masterClrMapping/>
  </p:clrMapOvr>
  <p:transition spd="slow">
    <p:wheel/>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l-GR" dirty="0" smtClean="0"/>
              <a:t>Το σώμα τους χωρίζεται σε τρία μέρη: κεφάλι, θώρακας και κοιλιά.</a:t>
            </a:r>
          </a:p>
          <a:p>
            <a:pPr>
              <a:buNone/>
            </a:pPr>
            <a:endParaRPr lang="el-GR" dirty="0" smtClean="0"/>
          </a:p>
          <a:p>
            <a:r>
              <a:rPr lang="el-GR" dirty="0" smtClean="0"/>
              <a:t>Έχουν έξι πόδια.</a:t>
            </a:r>
          </a:p>
          <a:p>
            <a:pPr>
              <a:buNone/>
            </a:pPr>
            <a:endParaRPr lang="el-GR" dirty="0" smtClean="0"/>
          </a:p>
          <a:p>
            <a:r>
              <a:rPr lang="el-GR" dirty="0" smtClean="0"/>
              <a:t>Έχουν κεραίες.</a:t>
            </a:r>
          </a:p>
          <a:p>
            <a:endParaRPr lang="el-GR" dirty="0" smtClean="0"/>
          </a:p>
          <a:p>
            <a:endParaRPr lang="el-GR" dirty="0" smtClean="0"/>
          </a:p>
          <a:p>
            <a:r>
              <a:rPr lang="el-GR" dirty="0" smtClean="0"/>
              <a:t>Έχουν σύνθετα μάτια.</a:t>
            </a:r>
            <a:endParaRPr lang="en-US" dirty="0"/>
          </a:p>
        </p:txBody>
      </p:sp>
      <p:pic>
        <p:nvPicPr>
          <p:cNvPr id="1027" name="Picture 3" descr="C:\Users\Maria\Pictures\Έντομα\Fotos\meri entomou.jpg"/>
          <p:cNvPicPr>
            <a:picLocks noChangeAspect="1" noChangeArrowheads="1"/>
          </p:cNvPicPr>
          <p:nvPr/>
        </p:nvPicPr>
        <p:blipFill>
          <a:blip r:embed="rId2" cstate="print"/>
          <a:srcRect/>
          <a:stretch>
            <a:fillRect/>
          </a:stretch>
        </p:blipFill>
        <p:spPr bwMode="auto">
          <a:xfrm>
            <a:off x="4283968" y="1484784"/>
            <a:ext cx="4200467" cy="2520280"/>
          </a:xfrm>
          <a:prstGeom prst="rect">
            <a:avLst/>
          </a:prstGeom>
          <a:noFill/>
        </p:spPr>
      </p:pic>
      <p:pic>
        <p:nvPicPr>
          <p:cNvPr id="1029" name="Picture 5" descr="C:\Users\Maria\Pictures\Έντομα\Fotos\matia.jpg"/>
          <p:cNvPicPr>
            <a:picLocks noChangeAspect="1" noChangeArrowheads="1"/>
          </p:cNvPicPr>
          <p:nvPr/>
        </p:nvPicPr>
        <p:blipFill>
          <a:blip r:embed="rId3" cstate="print"/>
          <a:srcRect/>
          <a:stretch>
            <a:fillRect/>
          </a:stretch>
        </p:blipFill>
        <p:spPr bwMode="auto">
          <a:xfrm>
            <a:off x="1835696" y="4437112"/>
            <a:ext cx="1944216" cy="1450684"/>
          </a:xfrm>
          <a:prstGeom prst="rect">
            <a:avLst/>
          </a:prstGeom>
          <a:noFill/>
        </p:spPr>
      </p:pic>
    </p:spTree>
  </p:cSld>
  <p:clrMapOvr>
    <a:masterClrMapping/>
  </p:clrMapOvr>
  <p:transition spd="slow">
    <p:wheel/>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861048"/>
            <a:ext cx="8183880" cy="2029976"/>
          </a:xfrm>
        </p:spPr>
        <p:txBody>
          <a:bodyPr>
            <a:noAutofit/>
          </a:bodyPr>
          <a:lstStyle/>
          <a:p>
            <a:pPr algn="just"/>
            <a:r>
              <a:rPr lang="el-GR" sz="2400" dirty="0" smtClean="0"/>
              <a:t>ΠΑΣΧΑΛΙΤΣΑ</a:t>
            </a:r>
            <a:br>
              <a:rPr lang="el-GR" sz="2400" dirty="0" smtClean="0"/>
            </a:br>
            <a:r>
              <a:rPr lang="el-GR" sz="2400" dirty="0" smtClean="0">
                <a:latin typeface="Calibri Light" pitchFamily="34" charset="0"/>
              </a:rPr>
              <a:t>Έντομο το οποίο έχει μικρό κεφάλι, κεραίες, φτερά με κόκκινο χρώμα και μαύρες βούλες. Γεννά πολλά αυγά. Τρέφεται με άλλα έντομα.</a:t>
            </a:r>
            <a:r>
              <a:rPr lang="en-US" sz="2400" dirty="0" smtClean="0">
                <a:latin typeface="Calibri Light" pitchFamily="34" charset="0"/>
              </a:rPr>
              <a:t> </a:t>
            </a:r>
            <a:r>
              <a:rPr lang="el-GR" sz="2400" dirty="0" smtClean="0">
                <a:latin typeface="Calibri Light" pitchFamily="34" charset="0"/>
              </a:rPr>
              <a:t>Όταν νιώσει πως απειλείται εκκρίνει ένα υγρό με απαίσια γεύση ή πέφτει στο έδαφος και παριστάνει τη νεκρή μέχρι να περάσει ο κίνδυνος. </a:t>
            </a:r>
            <a:endParaRPr lang="en-US" sz="2400" dirty="0">
              <a:latin typeface="Calibri Light" pitchFamily="34" charset="0"/>
            </a:endParaRPr>
          </a:p>
        </p:txBody>
      </p:sp>
      <p:pic>
        <p:nvPicPr>
          <p:cNvPr id="1026" name="Picture 2" descr="C:\Users\Maria\Pictures\Έντομα\Fotos\pasxalitsa.jpg"/>
          <p:cNvPicPr>
            <a:picLocks noGrp="1" noChangeAspect="1" noChangeArrowheads="1"/>
          </p:cNvPicPr>
          <p:nvPr>
            <p:ph idx="1"/>
          </p:nvPr>
        </p:nvPicPr>
        <p:blipFill>
          <a:blip r:embed="rId2" cstate="print"/>
          <a:srcRect/>
          <a:stretch>
            <a:fillRect/>
          </a:stretch>
        </p:blipFill>
        <p:spPr bwMode="auto">
          <a:xfrm>
            <a:off x="2771800" y="620688"/>
            <a:ext cx="3888432" cy="2907772"/>
          </a:xfrm>
          <a:prstGeom prst="rect">
            <a:avLst/>
          </a:prstGeom>
          <a:noFill/>
        </p:spPr>
      </p:pic>
    </p:spTree>
  </p:cSld>
  <p:clrMapOvr>
    <a:masterClrMapping/>
  </p:clrMapOvr>
  <p:transition spd="slow">
    <p:whee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just"/>
            <a:r>
              <a:rPr lang="el-GR" dirty="0" smtClean="0"/>
              <a:t>ΜΥΓΑ</a:t>
            </a:r>
            <a:br>
              <a:rPr lang="el-GR" dirty="0" smtClean="0"/>
            </a:br>
            <a:r>
              <a:rPr lang="el-GR" dirty="0" smtClean="0">
                <a:latin typeface="Calibri Light" pitchFamily="34" charset="0"/>
              </a:rPr>
              <a:t>Μικρό έντομο με μαύρο χρώμα, δύο φτερά και έξι πόδια. Μπορεί να γεννήσει μέχρι και 500 αυγά στη διάρκεια της ζωής της. Κινείται κυρίως την ημέρα. Τρέφεται με χυμούς φυτών ή ακαθαρσίες.</a:t>
            </a:r>
            <a:endParaRPr lang="en-US" dirty="0">
              <a:latin typeface="Calibri Light" pitchFamily="34" charset="0"/>
            </a:endParaRPr>
          </a:p>
        </p:txBody>
      </p:sp>
      <p:pic>
        <p:nvPicPr>
          <p:cNvPr id="2050" name="Picture 2" descr="C:\Users\Maria\Pictures\Έντομα\Fotos\myga.jpg"/>
          <p:cNvPicPr>
            <a:picLocks noGrp="1" noChangeAspect="1" noChangeArrowheads="1"/>
          </p:cNvPicPr>
          <p:nvPr>
            <p:ph idx="1"/>
          </p:nvPr>
        </p:nvPicPr>
        <p:blipFill>
          <a:blip r:embed="rId2" cstate="print"/>
          <a:srcRect/>
          <a:stretch>
            <a:fillRect/>
          </a:stretch>
        </p:blipFill>
        <p:spPr bwMode="auto">
          <a:xfrm>
            <a:off x="3491880" y="692696"/>
            <a:ext cx="1887785" cy="2332372"/>
          </a:xfrm>
          <a:prstGeom prst="rect">
            <a:avLst/>
          </a:prstGeom>
          <a:noFill/>
        </p:spPr>
      </p:pic>
    </p:spTree>
  </p:cSld>
  <p:clrMapOvr>
    <a:masterClrMapping/>
  </p:clrMapOvr>
  <p:transition spd="slow">
    <p:whee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869160"/>
            <a:ext cx="8183880" cy="1051560"/>
          </a:xfrm>
        </p:spPr>
        <p:txBody>
          <a:bodyPr>
            <a:normAutofit fontScale="90000"/>
          </a:bodyPr>
          <a:lstStyle/>
          <a:p>
            <a:pPr algn="ctr"/>
            <a:r>
              <a:rPr lang="el-GR" dirty="0" smtClean="0"/>
              <a:t>ΜΕΛΙΣΣΑ</a:t>
            </a:r>
            <a:br>
              <a:rPr lang="el-GR" dirty="0" smtClean="0"/>
            </a:br>
            <a:r>
              <a:rPr lang="el-GR" sz="2200" dirty="0" smtClean="0">
                <a:latin typeface="Calibri Light" pitchFamily="34" charset="0"/>
              </a:rPr>
              <a:t>Η μέλισσα έχει δύο κεραίες, δύο ζευγάρια φτερά, δύο σύνθετα μάτια στα πλάγια του κεφαλιού τους και τρία απλά μάτια στο πάνω μέρος του κεφαλιού τους. Η θηλυκή μέλισσα έχει κεντρί, ενώ ο κηφήνας (η αρσενική μέλισσα) δεν έχει. Ζει σε μεγάλες  οικογένειες στην κυψέλη. Κάθε οικογένεια έχει τη βασίλισσα της, η </a:t>
            </a:r>
            <a:r>
              <a:rPr lang="el-GR" sz="2200" dirty="0" err="1" smtClean="0">
                <a:latin typeface="Calibri Light" pitchFamily="34" charset="0"/>
              </a:rPr>
              <a:t>οποά</a:t>
            </a:r>
            <a:r>
              <a:rPr lang="el-GR" sz="2200" dirty="0" smtClean="0">
                <a:latin typeface="Calibri Light" pitchFamily="34" charset="0"/>
              </a:rPr>
              <a:t> καθημερινά γεννά αυγά. Οι εργάτριες είναι υπεύθυνες για να καθαρίζουν την κυψέλη και να μαζεύουν τροφή και γύρη.</a:t>
            </a:r>
            <a:endParaRPr lang="en-US" dirty="0">
              <a:latin typeface="Calibri Light" pitchFamily="34" charset="0"/>
            </a:endParaRPr>
          </a:p>
        </p:txBody>
      </p:sp>
      <p:pic>
        <p:nvPicPr>
          <p:cNvPr id="3074" name="Picture 2" descr="C:\Users\Maria\Pictures\Έντομα\Fotos\melissa.jpg"/>
          <p:cNvPicPr>
            <a:picLocks noGrp="1" noChangeAspect="1" noChangeArrowheads="1"/>
          </p:cNvPicPr>
          <p:nvPr>
            <p:ph idx="1"/>
          </p:nvPr>
        </p:nvPicPr>
        <p:blipFill>
          <a:blip r:embed="rId2" cstate="print"/>
          <a:srcRect/>
          <a:stretch>
            <a:fillRect/>
          </a:stretch>
        </p:blipFill>
        <p:spPr bwMode="auto">
          <a:xfrm>
            <a:off x="2771800" y="692696"/>
            <a:ext cx="3466550" cy="2592288"/>
          </a:xfrm>
          <a:prstGeom prst="rect">
            <a:avLst/>
          </a:prstGeom>
          <a:noFill/>
        </p:spPr>
      </p:pic>
    </p:spTree>
  </p:cSld>
  <p:clrMapOvr>
    <a:masterClrMapping/>
  </p:clrMapOvr>
  <p:transition spd="slow">
    <p:wheel/>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l-GR" dirty="0" smtClean="0"/>
              <a:t>ΚΟΥΝΟΥΠΙ</a:t>
            </a:r>
            <a:br>
              <a:rPr lang="el-GR" dirty="0" smtClean="0"/>
            </a:br>
            <a:r>
              <a:rPr lang="el-GR" dirty="0" smtClean="0">
                <a:latin typeface="Calibri Light" pitchFamily="34" charset="0"/>
              </a:rPr>
              <a:t>Έχει λεπτό και μακρύ σώμα, καθώς και λεπτά και μακριά πόδια. Έχει επίσης μία προβοσκίδα, η οποία βγαίνει από το στόμα του. Τρέφονται με νέκταρ ή γύρη, αλλά τα θηλυκά χρειάζονται και αίμα για να ζήσουν και να κάνουν αυγά. </a:t>
            </a:r>
            <a:endParaRPr lang="en-US" dirty="0">
              <a:latin typeface="Calibri Light" pitchFamily="34" charset="0"/>
            </a:endParaRPr>
          </a:p>
        </p:txBody>
      </p:sp>
      <p:pic>
        <p:nvPicPr>
          <p:cNvPr id="4098" name="Picture 2" descr="C:\Users\Maria\Pictures\Έντομα\Fotos\kounoupi.jpg"/>
          <p:cNvPicPr>
            <a:picLocks noGrp="1" noChangeAspect="1" noChangeArrowheads="1"/>
          </p:cNvPicPr>
          <p:nvPr>
            <p:ph idx="1"/>
          </p:nvPr>
        </p:nvPicPr>
        <p:blipFill>
          <a:blip r:embed="rId2" cstate="print"/>
          <a:srcRect/>
          <a:stretch>
            <a:fillRect/>
          </a:stretch>
        </p:blipFill>
        <p:spPr bwMode="auto">
          <a:xfrm>
            <a:off x="2411760" y="620688"/>
            <a:ext cx="4330700" cy="2463800"/>
          </a:xfrm>
          <a:prstGeom prst="rect">
            <a:avLst/>
          </a:prstGeom>
          <a:noFill/>
        </p:spPr>
      </p:pic>
    </p:spTree>
  </p:cSld>
  <p:clrMapOvr>
    <a:masterClrMapping/>
  </p:clrMapOvr>
  <p:transition spd="slow">
    <p:wheel/>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l-GR" dirty="0" smtClean="0"/>
              <a:t>ΜΕΤΑΞΟΣΚΩΛΗΚΑΣ</a:t>
            </a:r>
            <a:br>
              <a:rPr lang="el-GR" dirty="0" smtClean="0"/>
            </a:br>
            <a:r>
              <a:rPr lang="el-GR" sz="3200" dirty="0" smtClean="0">
                <a:latin typeface="Calibri Light" pitchFamily="34" charset="0"/>
              </a:rPr>
              <a:t>Έχει χοντρό και τριχωτό σώμα. Τρώει φύλλα μουριάς. Εκκρίνει μία ουσία για φτιάξει κουκούλι, από το οποίο  παράγεται το μετάξι. </a:t>
            </a:r>
            <a:endParaRPr lang="en-US" dirty="0">
              <a:latin typeface="Calibri Light" pitchFamily="34" charset="0"/>
            </a:endParaRPr>
          </a:p>
        </p:txBody>
      </p:sp>
      <p:pic>
        <p:nvPicPr>
          <p:cNvPr id="5122" name="Picture 2" descr="C:\Users\Maria\Pictures\Έντομα\Fotos\metaksoskolikas.jpg"/>
          <p:cNvPicPr>
            <a:picLocks noGrp="1" noChangeAspect="1" noChangeArrowheads="1"/>
          </p:cNvPicPr>
          <p:nvPr>
            <p:ph idx="1"/>
          </p:nvPr>
        </p:nvPicPr>
        <p:blipFill>
          <a:blip r:embed="rId2" cstate="print"/>
          <a:srcRect/>
          <a:stretch>
            <a:fillRect/>
          </a:stretch>
        </p:blipFill>
        <p:spPr bwMode="auto">
          <a:xfrm>
            <a:off x="2483768" y="548680"/>
            <a:ext cx="4064000" cy="2743200"/>
          </a:xfrm>
          <a:prstGeom prst="rect">
            <a:avLst/>
          </a:prstGeom>
          <a:noFill/>
        </p:spPr>
      </p:pic>
    </p:spTree>
  </p:cSld>
  <p:clrMapOvr>
    <a:masterClrMapping/>
  </p:clrMapOvr>
  <p:transition spd="slow">
    <p:whee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l-GR" dirty="0" smtClean="0"/>
              <a:t>ΜΥΡΜΗΓΚΙ</a:t>
            </a:r>
            <a:br>
              <a:rPr lang="el-GR" dirty="0" smtClean="0"/>
            </a:br>
            <a:r>
              <a:rPr lang="el-GR" dirty="0" smtClean="0">
                <a:latin typeface="Calibri Light" pitchFamily="34" charset="0"/>
              </a:rPr>
              <a:t>Ζει σε ομάδες. Στη φωλιά υπάρχει η βασίλισσα, οι νύμφες, οι εργάτριες και τα αρσενικά. Κάθε μυρμήγκι έχει τη δική του δουλειά στην ομάδα. Είναι πολύ εργατικά. </a:t>
            </a:r>
            <a:endParaRPr lang="en-US" dirty="0">
              <a:latin typeface="Calibri Light" pitchFamily="34" charset="0"/>
            </a:endParaRPr>
          </a:p>
        </p:txBody>
      </p:sp>
      <p:pic>
        <p:nvPicPr>
          <p:cNvPr id="7170" name="Picture 2" descr="C:\Users\Maria\Pictures\Έντομα\Fotos\mirmigi.jpg"/>
          <p:cNvPicPr>
            <a:picLocks noGrp="1" noChangeAspect="1" noChangeArrowheads="1"/>
          </p:cNvPicPr>
          <p:nvPr>
            <p:ph idx="1"/>
          </p:nvPr>
        </p:nvPicPr>
        <p:blipFill>
          <a:blip r:embed="rId2" cstate="print"/>
          <a:srcRect/>
          <a:stretch>
            <a:fillRect/>
          </a:stretch>
        </p:blipFill>
        <p:spPr bwMode="auto">
          <a:xfrm>
            <a:off x="2627784" y="620688"/>
            <a:ext cx="3986157" cy="2232248"/>
          </a:xfrm>
          <a:prstGeom prst="rect">
            <a:avLst/>
          </a:prstGeom>
          <a:noFill/>
        </p:spPr>
      </p:pic>
    </p:spTree>
  </p:cSld>
  <p:clrMapOvr>
    <a:masterClrMapping/>
  </p:clrMapOvr>
  <p:transition spd="slow">
    <p:whee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3358168"/>
            <a:ext cx="8183880" cy="3499832"/>
          </a:xfrm>
        </p:spPr>
        <p:txBody>
          <a:bodyPr>
            <a:normAutofit fontScale="90000"/>
          </a:bodyPr>
          <a:lstStyle/>
          <a:p>
            <a:pPr algn="ctr"/>
            <a:r>
              <a:rPr lang="el-GR" dirty="0" smtClean="0"/>
              <a:t>ΠΕΤΑΛΟΥΔΑ</a:t>
            </a:r>
            <a:br>
              <a:rPr lang="el-GR" dirty="0" smtClean="0"/>
            </a:br>
            <a:r>
              <a:rPr lang="el-GR" sz="2200" dirty="0" smtClean="0">
                <a:latin typeface="Calibri Light" pitchFamily="34" charset="0"/>
              </a:rPr>
              <a:t>Γεννούν τα αυγά τους στα φύλλα. Μετά από λίγο καιρό, τα αυγά σπάνε και από μέσα βγαίνουν κάμπιες. Οι κάμπιες πεινάνε πολύ και τρώνε φύλλα. Όταν περάσουν μερικές ημέρες, η κάμπια βρίσκει ένα ασφαλισμένο μέρος και αρχίζει να υφαίνει το κουκούλι μέσα στο οποίο θα κοιμηθεί. Μέσα στο κουκούλι η κάμπια (που τώρα λέγεται χρυσαλλίδα) μεταμορφώνεται σε πεταλούδα! Μετά από δύο περίπου εβδομάδες, η πεταλούδα βγαίνει από το κουκούλι και ψάχνει για φίλους.  Κάποιες πεταλούδες ζουν μόνο για δύο εβδομάδες, άλλες ζουν για μήνες ή και χρόνο.</a:t>
            </a:r>
            <a:r>
              <a:rPr lang="en-US" dirty="0" smtClean="0"/>
              <a:t/>
            </a:r>
            <a:br>
              <a:rPr lang="en-US" dirty="0" smtClean="0"/>
            </a:br>
            <a:r>
              <a:rPr lang="el-GR" dirty="0" smtClean="0"/>
              <a:t/>
            </a:r>
            <a:br>
              <a:rPr lang="el-GR" dirty="0" smtClean="0"/>
            </a:br>
            <a:endParaRPr lang="en-US" dirty="0"/>
          </a:p>
        </p:txBody>
      </p:sp>
      <p:pic>
        <p:nvPicPr>
          <p:cNvPr id="2050" name="Picture 2" descr="C:\Users\Maria\Pictures\Έντομα\Fotos\petalouda.jpg"/>
          <p:cNvPicPr>
            <a:picLocks noGrp="1" noChangeAspect="1" noChangeArrowheads="1"/>
          </p:cNvPicPr>
          <p:nvPr>
            <p:ph idx="1"/>
          </p:nvPr>
        </p:nvPicPr>
        <p:blipFill>
          <a:blip r:embed="rId2" cstate="print"/>
          <a:srcRect/>
          <a:stretch>
            <a:fillRect/>
          </a:stretch>
        </p:blipFill>
        <p:spPr bwMode="auto">
          <a:xfrm>
            <a:off x="3203848" y="620688"/>
            <a:ext cx="2507757" cy="1944216"/>
          </a:xfrm>
          <a:prstGeom prst="rect">
            <a:avLst/>
          </a:prstGeom>
          <a:noFill/>
        </p:spPr>
      </p:pic>
    </p:spTree>
  </p:cSld>
  <p:clrMapOvr>
    <a:masterClrMapping/>
  </p:clrMapOvr>
  <p:transition spd="slow">
    <p:wheel/>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476672"/>
            <a:ext cx="8183880" cy="1051560"/>
          </a:xfrm>
        </p:spPr>
        <p:txBody>
          <a:bodyPr>
            <a:normAutofit fontScale="90000"/>
          </a:bodyPr>
          <a:lstStyle/>
          <a:p>
            <a:pPr algn="ctr"/>
            <a:r>
              <a:rPr lang="el-GR" dirty="0" smtClean="0"/>
              <a:t>Ψάξε στην εικόνα </a:t>
            </a:r>
            <a:br>
              <a:rPr lang="el-GR" dirty="0" smtClean="0"/>
            </a:br>
            <a:r>
              <a:rPr lang="el-GR" dirty="0" smtClean="0"/>
              <a:t>και «πάτησε» στα έντομα:</a:t>
            </a:r>
            <a:endParaRPr lang="en-US" dirty="0"/>
          </a:p>
        </p:txBody>
      </p:sp>
      <p:pic>
        <p:nvPicPr>
          <p:cNvPr id="3074" name="Picture 2" descr="C:\Users\Maria\Pictures\Έντομα\Fotos\pasxalitsa.jpg">
            <a:hlinkClick r:id="rId2" action="ppaction://hlinksldjump"/>
          </p:cNvPr>
          <p:cNvPicPr>
            <a:picLocks noGrp="1" noChangeAspect="1" noChangeArrowheads="1"/>
          </p:cNvPicPr>
          <p:nvPr>
            <p:ph idx="1"/>
          </p:nvPr>
        </p:nvPicPr>
        <p:blipFill>
          <a:blip r:embed="rId3" cstate="print"/>
          <a:srcRect/>
          <a:stretch>
            <a:fillRect/>
          </a:stretch>
        </p:blipFill>
        <p:spPr bwMode="auto">
          <a:xfrm>
            <a:off x="827584" y="1628800"/>
            <a:ext cx="1540689" cy="1152128"/>
          </a:xfrm>
          <a:prstGeom prst="rect">
            <a:avLst/>
          </a:prstGeom>
          <a:noFill/>
        </p:spPr>
      </p:pic>
      <p:pic>
        <p:nvPicPr>
          <p:cNvPr id="3075" name="Picture 3" descr="C:\Users\Maria\Pictures\Έντομα\Fotos\mirmigi.jpg">
            <a:hlinkClick r:id="rId2" action="ppaction://hlinksldjump"/>
          </p:cNvPr>
          <p:cNvPicPr>
            <a:picLocks noChangeAspect="1" noChangeArrowheads="1"/>
          </p:cNvPicPr>
          <p:nvPr/>
        </p:nvPicPr>
        <p:blipFill>
          <a:blip r:embed="rId4" cstate="print"/>
          <a:srcRect/>
          <a:stretch>
            <a:fillRect/>
          </a:stretch>
        </p:blipFill>
        <p:spPr bwMode="auto">
          <a:xfrm>
            <a:off x="4860032" y="1772816"/>
            <a:ext cx="1671615" cy="936104"/>
          </a:xfrm>
          <a:prstGeom prst="rect">
            <a:avLst/>
          </a:prstGeom>
          <a:noFill/>
        </p:spPr>
      </p:pic>
      <p:pic>
        <p:nvPicPr>
          <p:cNvPr id="3076" name="Picture 4" descr="C:\Users\Maria\Pictures\Έντομα\Fotos\download.jpg">
            <a:hlinkClick r:id="rId5" action="ppaction://hlinksldjump"/>
          </p:cNvPr>
          <p:cNvPicPr>
            <a:picLocks noChangeAspect="1" noChangeArrowheads="1"/>
          </p:cNvPicPr>
          <p:nvPr/>
        </p:nvPicPr>
        <p:blipFill>
          <a:blip r:embed="rId6" cstate="print"/>
          <a:srcRect/>
          <a:stretch>
            <a:fillRect/>
          </a:stretch>
        </p:blipFill>
        <p:spPr bwMode="auto">
          <a:xfrm>
            <a:off x="2627784" y="1988840"/>
            <a:ext cx="1800200" cy="1080120"/>
          </a:xfrm>
          <a:prstGeom prst="rect">
            <a:avLst/>
          </a:prstGeom>
          <a:noFill/>
        </p:spPr>
      </p:pic>
      <p:pic>
        <p:nvPicPr>
          <p:cNvPr id="3077" name="Picture 5" descr="C:\Users\Maria\Pictures\Έντομα\Fotos\beebird2.jpg">
            <a:hlinkClick r:id="rId5" action="ppaction://hlinksldjump"/>
          </p:cNvPr>
          <p:cNvPicPr>
            <a:picLocks noChangeAspect="1" noChangeArrowheads="1"/>
          </p:cNvPicPr>
          <p:nvPr/>
        </p:nvPicPr>
        <p:blipFill>
          <a:blip r:embed="rId7" cstate="print"/>
          <a:srcRect/>
          <a:stretch>
            <a:fillRect/>
          </a:stretch>
        </p:blipFill>
        <p:spPr bwMode="auto">
          <a:xfrm>
            <a:off x="683568" y="3212976"/>
            <a:ext cx="1777380" cy="1250090"/>
          </a:xfrm>
          <a:prstGeom prst="rect">
            <a:avLst/>
          </a:prstGeom>
          <a:noFill/>
        </p:spPr>
      </p:pic>
      <p:pic>
        <p:nvPicPr>
          <p:cNvPr id="3078" name="Picture 6" descr="C:\Users\Maria\Pictures\Έντομα\Fotos\savra.jpg">
            <a:hlinkClick r:id="rId5" action="ppaction://hlinksldjump"/>
          </p:cNvPr>
          <p:cNvPicPr>
            <a:picLocks noChangeAspect="1" noChangeArrowheads="1"/>
          </p:cNvPicPr>
          <p:nvPr/>
        </p:nvPicPr>
        <p:blipFill>
          <a:blip r:embed="rId8" cstate="print"/>
          <a:srcRect/>
          <a:stretch>
            <a:fillRect/>
          </a:stretch>
        </p:blipFill>
        <p:spPr bwMode="auto">
          <a:xfrm rot="16200000">
            <a:off x="7086546" y="2570639"/>
            <a:ext cx="977198" cy="1685809"/>
          </a:xfrm>
          <a:prstGeom prst="rect">
            <a:avLst/>
          </a:prstGeom>
          <a:noFill/>
        </p:spPr>
      </p:pic>
      <p:pic>
        <p:nvPicPr>
          <p:cNvPr id="9" name="Picture 2" descr="C:\Users\Maria\Pictures\Έντομα\Fotos\petalouda.jpg">
            <a:hlinkClick r:id="rId2" action="ppaction://hlinksldjump"/>
          </p:cNvPr>
          <p:cNvPicPr>
            <a:picLocks noChangeAspect="1" noChangeArrowheads="1"/>
          </p:cNvPicPr>
          <p:nvPr/>
        </p:nvPicPr>
        <p:blipFill>
          <a:blip r:embed="rId9" cstate="print"/>
          <a:srcRect/>
          <a:stretch>
            <a:fillRect/>
          </a:stretch>
        </p:blipFill>
        <p:spPr bwMode="auto">
          <a:xfrm>
            <a:off x="4716016" y="3645024"/>
            <a:ext cx="1728192" cy="1339834"/>
          </a:xfrm>
          <a:prstGeom prst="rect">
            <a:avLst/>
          </a:prstGeom>
          <a:noFill/>
        </p:spPr>
      </p:pic>
      <p:pic>
        <p:nvPicPr>
          <p:cNvPr id="10" name="Picture 2" descr="C:\Users\Maria\Pictures\Έντομα\Fotos\metaksoskolikas.jpg">
            <a:hlinkClick r:id="rId2" action="ppaction://hlinksldjump"/>
          </p:cNvPr>
          <p:cNvPicPr>
            <a:picLocks noChangeAspect="1" noChangeArrowheads="1"/>
          </p:cNvPicPr>
          <p:nvPr/>
        </p:nvPicPr>
        <p:blipFill>
          <a:blip r:embed="rId10" cstate="print"/>
          <a:srcRect/>
          <a:stretch>
            <a:fillRect/>
          </a:stretch>
        </p:blipFill>
        <p:spPr bwMode="auto">
          <a:xfrm>
            <a:off x="2555776" y="4509120"/>
            <a:ext cx="1706857" cy="1152128"/>
          </a:xfrm>
          <a:prstGeom prst="rect">
            <a:avLst/>
          </a:prstGeom>
          <a:noFill/>
        </p:spPr>
      </p:pic>
    </p:spTree>
  </p:cSld>
  <p:clrMapOvr>
    <a:masterClrMapping/>
  </p:clrMapOvr>
  <p:transition spd="slow">
    <p:wheel/>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5301208"/>
            <a:ext cx="8183880" cy="1051560"/>
          </a:xfrm>
        </p:spPr>
        <p:txBody>
          <a:bodyPr>
            <a:normAutofit fontScale="90000"/>
          </a:bodyPr>
          <a:lstStyle/>
          <a:p>
            <a:pPr algn="ctr"/>
            <a:r>
              <a:rPr lang="el-GR" sz="2700" dirty="0" smtClean="0">
                <a:latin typeface="Calibri Light" pitchFamily="34" charset="0"/>
              </a:rPr>
              <a:t>Μπορείτε να παρακολουθήσετε βίντεο με τη ζωή της πεταλούδας στο σύνδεσμο: </a:t>
            </a:r>
            <a:r>
              <a:rPr lang="en-US" sz="2700" u="sng" dirty="0" smtClean="0">
                <a:latin typeface="Calibri Light" pitchFamily="34" charset="0"/>
                <a:hlinkClick r:id="rId2"/>
              </a:rPr>
              <a:t>https</a:t>
            </a:r>
            <a:r>
              <a:rPr lang="el-GR" sz="2700" u="sng" dirty="0" smtClean="0">
                <a:latin typeface="Calibri Light" pitchFamily="34" charset="0"/>
                <a:hlinkClick r:id="rId2"/>
              </a:rPr>
              <a:t>://</a:t>
            </a:r>
            <a:r>
              <a:rPr lang="en-US" sz="2700" u="sng" dirty="0" err="1" smtClean="0">
                <a:latin typeface="Calibri Light" pitchFamily="34" charset="0"/>
                <a:hlinkClick r:id="rId2"/>
              </a:rPr>
              <a:t>youtu</a:t>
            </a:r>
            <a:r>
              <a:rPr lang="el-GR" sz="2700" u="sng" dirty="0" smtClean="0">
                <a:latin typeface="Calibri Light" pitchFamily="34" charset="0"/>
                <a:hlinkClick r:id="rId2"/>
              </a:rPr>
              <a:t>.</a:t>
            </a:r>
            <a:r>
              <a:rPr lang="en-US" sz="2700" u="sng" dirty="0" smtClean="0">
                <a:latin typeface="Calibri Light" pitchFamily="34" charset="0"/>
                <a:hlinkClick r:id="rId2"/>
              </a:rPr>
              <a:t>be</a:t>
            </a:r>
            <a:r>
              <a:rPr lang="el-GR" sz="2700" u="sng" dirty="0" smtClean="0">
                <a:latin typeface="Calibri Light" pitchFamily="34" charset="0"/>
                <a:hlinkClick r:id="rId2"/>
              </a:rPr>
              <a:t>/</a:t>
            </a:r>
            <a:r>
              <a:rPr lang="en-US" sz="2700" u="sng" dirty="0" err="1" smtClean="0">
                <a:latin typeface="Calibri Light" pitchFamily="34" charset="0"/>
                <a:hlinkClick r:id="rId2"/>
              </a:rPr>
              <a:t>EsytnGqbfEI</a:t>
            </a:r>
            <a:r>
              <a:rPr lang="en-US" sz="2700" dirty="0" smtClean="0">
                <a:latin typeface="Calibri Light" pitchFamily="34" charset="0"/>
              </a:rPr>
              <a:t> </a:t>
            </a:r>
            <a:r>
              <a:rPr lang="en-US" dirty="0" smtClean="0"/>
              <a:t/>
            </a:r>
            <a:br>
              <a:rPr lang="en-US" dirty="0" smtClean="0"/>
            </a:br>
            <a:endParaRPr lang="en-US" dirty="0"/>
          </a:p>
        </p:txBody>
      </p:sp>
      <p:pic>
        <p:nvPicPr>
          <p:cNvPr id="4" name="Content Placeholder 3" descr="C:\Users\Maria\Desktop\My Documents\Themata didaskalias\Εποχές\Άνοιξη\Πεταλούδα\O kyklos petaloudas.jpg"/>
          <p:cNvPicPr>
            <a:picLocks noGrp="1"/>
          </p:cNvPicPr>
          <p:nvPr>
            <p:ph idx="1"/>
          </p:nvPr>
        </p:nvPicPr>
        <p:blipFill>
          <a:blip r:embed="rId3" cstate="print"/>
          <a:srcRect/>
          <a:stretch>
            <a:fillRect/>
          </a:stretch>
        </p:blipFill>
        <p:spPr bwMode="auto">
          <a:xfrm>
            <a:off x="2483768" y="692696"/>
            <a:ext cx="3744416" cy="4176464"/>
          </a:xfrm>
          <a:prstGeom prst="rect">
            <a:avLst/>
          </a:prstGeom>
          <a:noFill/>
          <a:ln w="9525">
            <a:noFill/>
            <a:miter lim="800000"/>
            <a:headEnd/>
            <a:tailEnd/>
          </a:ln>
        </p:spPr>
      </p:pic>
    </p:spTree>
  </p:cSld>
  <p:clrMapOvr>
    <a:masterClrMapping/>
  </p:clrMapOvr>
  <p:transition spd="slow">
    <p:wheel/>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2920" y="530352"/>
            <a:ext cx="8183880" cy="5346920"/>
          </a:xfrm>
        </p:spPr>
        <p:txBody>
          <a:bodyPr/>
          <a:lstStyle/>
          <a:p>
            <a:pPr algn="ctr">
              <a:buNone/>
            </a:pPr>
            <a:r>
              <a:rPr lang="el-GR" dirty="0" smtClean="0">
                <a:latin typeface="Calibri Light" pitchFamily="34" charset="0"/>
              </a:rPr>
              <a:t>Μπορείς αν θέλεις </a:t>
            </a:r>
            <a:r>
              <a:rPr lang="el-GR" b="1" dirty="0" smtClean="0">
                <a:latin typeface="Calibri Light" pitchFamily="34" charset="0"/>
              </a:rPr>
              <a:t>να ζωγραφίσεις τον κύκλο ζωής μίας πεταλούδας</a:t>
            </a:r>
            <a:r>
              <a:rPr lang="el-GR" dirty="0" smtClean="0">
                <a:latin typeface="Calibri Light" pitchFamily="34" charset="0"/>
              </a:rPr>
              <a:t> και να γράψεις κάτω από κάθε στάδιο αυτό το οποίο ζωγράφισες: </a:t>
            </a:r>
          </a:p>
          <a:p>
            <a:pPr algn="ctr">
              <a:buNone/>
            </a:pPr>
            <a:r>
              <a:rPr lang="el-GR" dirty="0" smtClean="0">
                <a:latin typeface="Calibri Light" pitchFamily="34" charset="0"/>
              </a:rPr>
              <a:t>αυγό, κάμπια, χρυσαλλίδα, πεταλούδα.</a:t>
            </a:r>
            <a:endParaRPr lang="en-US" dirty="0" smtClean="0">
              <a:latin typeface="Calibri Light" pitchFamily="34" charset="0"/>
            </a:endParaRPr>
          </a:p>
          <a:p>
            <a:endParaRPr lang="en-US" dirty="0"/>
          </a:p>
        </p:txBody>
      </p:sp>
      <p:sp>
        <p:nvSpPr>
          <p:cNvPr id="4" name="Oval 3"/>
          <p:cNvSpPr/>
          <p:nvPr/>
        </p:nvSpPr>
        <p:spPr>
          <a:xfrm>
            <a:off x="3995936" y="2420888"/>
            <a:ext cx="1224136" cy="136815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5868144" y="3356992"/>
            <a:ext cx="1224136" cy="136815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4139952" y="4437112"/>
            <a:ext cx="1224136" cy="136815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2411760" y="3284984"/>
            <a:ext cx="1224136" cy="136815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Bent Arrow 7"/>
          <p:cNvSpPr/>
          <p:nvPr/>
        </p:nvSpPr>
        <p:spPr>
          <a:xfrm rot="5400000">
            <a:off x="5391520" y="2537472"/>
            <a:ext cx="813816" cy="868680"/>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Bent Arrow 8"/>
          <p:cNvSpPr/>
          <p:nvPr/>
        </p:nvSpPr>
        <p:spPr>
          <a:xfrm rot="10800000">
            <a:off x="5724128" y="4797152"/>
            <a:ext cx="813816" cy="868680"/>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Bent Arrow 9"/>
          <p:cNvSpPr/>
          <p:nvPr/>
        </p:nvSpPr>
        <p:spPr>
          <a:xfrm rot="16200000">
            <a:off x="3159272" y="4769720"/>
            <a:ext cx="813816" cy="868680"/>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ransition spd="slow">
    <p:wheel/>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2920" y="530352"/>
            <a:ext cx="8183880" cy="5346920"/>
          </a:xfrm>
        </p:spPr>
        <p:txBody>
          <a:bodyPr>
            <a:normAutofit/>
          </a:bodyPr>
          <a:lstStyle/>
          <a:p>
            <a:pPr algn="ctr"/>
            <a:r>
              <a:rPr lang="el-GR" sz="2400" dirty="0" smtClean="0">
                <a:latin typeface="Calibri Light" pitchFamily="34" charset="0"/>
              </a:rPr>
              <a:t>Βγες έξω και παρατήρησε τα έντομα τα οποία βλέπεις στον κήπο σου. </a:t>
            </a:r>
          </a:p>
          <a:p>
            <a:pPr algn="ctr">
              <a:buNone/>
            </a:pPr>
            <a:r>
              <a:rPr lang="el-GR" sz="2400" dirty="0" smtClean="0">
                <a:latin typeface="Calibri Light" pitchFamily="34" charset="0"/>
              </a:rPr>
              <a:t>Τι κάνουν; Πώς κινούνται; Ποια έντομα από αυτά πετούν; Ποια περπατούν; Υπάρχουν κάποια έντομα από αυτά που πηδούν; Πώς μαζεύουν την τροφή τους τα έντομα που βρήκες;</a:t>
            </a:r>
          </a:p>
          <a:p>
            <a:pPr algn="ctr">
              <a:buNone/>
            </a:pPr>
            <a:endParaRPr lang="el-GR" sz="2400" dirty="0" smtClean="0">
              <a:latin typeface="Calibri Light" pitchFamily="34" charset="0"/>
            </a:endParaRPr>
          </a:p>
          <a:p>
            <a:pPr algn="ctr">
              <a:buNone/>
            </a:pPr>
            <a:endParaRPr lang="el-GR" sz="2400" dirty="0" smtClean="0">
              <a:latin typeface="Calibri Light" pitchFamily="34" charset="0"/>
            </a:endParaRPr>
          </a:p>
          <a:p>
            <a:pPr algn="ctr">
              <a:buNone/>
            </a:pPr>
            <a:endParaRPr lang="el-GR" sz="2400" dirty="0" smtClean="0">
              <a:latin typeface="Calibri Light" pitchFamily="34" charset="0"/>
            </a:endParaRPr>
          </a:p>
          <a:p>
            <a:pPr algn="ctr">
              <a:buNone/>
            </a:pPr>
            <a:endParaRPr lang="el-GR" sz="2400" dirty="0" smtClean="0">
              <a:latin typeface="Calibri Light" pitchFamily="34" charset="0"/>
            </a:endParaRPr>
          </a:p>
          <a:p>
            <a:pPr algn="ctr"/>
            <a:r>
              <a:rPr lang="el-GR" sz="2400" dirty="0" smtClean="0">
                <a:latin typeface="Calibri Light" pitchFamily="34" charset="0"/>
              </a:rPr>
              <a:t>Φτιάξε τώρα ένα δικό σου </a:t>
            </a:r>
            <a:r>
              <a:rPr lang="el-GR" sz="2400" b="1" dirty="0" smtClean="0">
                <a:latin typeface="Calibri Light" pitchFamily="34" charset="0"/>
              </a:rPr>
              <a:t>σχέδιο</a:t>
            </a:r>
            <a:r>
              <a:rPr lang="el-GR" sz="2400" dirty="0" smtClean="0">
                <a:latin typeface="Calibri Light" pitchFamily="34" charset="0"/>
              </a:rPr>
              <a:t> για τα έντομα. </a:t>
            </a:r>
            <a:endParaRPr lang="en-US" sz="2400" dirty="0" smtClean="0">
              <a:latin typeface="Calibri Light" pitchFamily="34" charset="0"/>
            </a:endParaRPr>
          </a:p>
          <a:p>
            <a:pPr algn="ctr">
              <a:buNone/>
            </a:pPr>
            <a:r>
              <a:rPr lang="el-GR" sz="2400" dirty="0" smtClean="0">
                <a:latin typeface="Calibri Light" pitchFamily="34" charset="0"/>
              </a:rPr>
              <a:t>Μπορείς, για παράδειγμα, </a:t>
            </a:r>
          </a:p>
          <a:p>
            <a:pPr algn="ctr">
              <a:buNone/>
            </a:pPr>
            <a:r>
              <a:rPr lang="el-GR" sz="2400" dirty="0" smtClean="0">
                <a:latin typeface="Calibri Light" pitchFamily="34" charset="0"/>
              </a:rPr>
              <a:t>να φτιάξεις ένα όμορφο κήπο γεμάτο έντομα.</a:t>
            </a:r>
            <a:endParaRPr lang="en-US" sz="2400" dirty="0">
              <a:latin typeface="Calibri Light" pitchFamily="34" charset="0"/>
            </a:endParaRPr>
          </a:p>
        </p:txBody>
      </p:sp>
    </p:spTree>
  </p:cSld>
  <p:clrMapOvr>
    <a:masterClrMapping/>
  </p:clrMapOvr>
  <p:transition spd="slow">
    <p:wheel/>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aria\Pictures\Έντομα\Fotos\crying-smiley-face-clipart-5.jpg">
            <a:hlinkClick r:id="rId2" action="ppaction://hlinksldjump"/>
          </p:cNvPr>
          <p:cNvPicPr>
            <a:picLocks noGrp="1" noChangeAspect="1" noChangeArrowheads="1"/>
          </p:cNvPicPr>
          <p:nvPr>
            <p:ph idx="1"/>
          </p:nvPr>
        </p:nvPicPr>
        <p:blipFill>
          <a:blip r:embed="rId3" cstate="print"/>
          <a:srcRect/>
          <a:stretch>
            <a:fillRect/>
          </a:stretch>
        </p:blipFill>
        <p:spPr bwMode="auto">
          <a:xfrm>
            <a:off x="278730" y="332656"/>
            <a:ext cx="8541742" cy="6120679"/>
          </a:xfrm>
          <a:prstGeom prst="rect">
            <a:avLst/>
          </a:prstGeom>
          <a:noFill/>
        </p:spPr>
      </p:pic>
    </p:spTree>
  </p:cSld>
  <p:clrMapOvr>
    <a:masterClrMapping/>
  </p:clrMapOvr>
  <p:transition spd="slow">
    <p:wheel/>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Maria\Pictures\Έντομα\Fotos\215-2155509_smiley-png-gif-happy-clipart-transparent-png.png">
            <a:hlinkClick r:id="rId2" action="ppaction://hlinksldjump"/>
          </p:cNvPr>
          <p:cNvPicPr>
            <a:picLocks noGrp="1" noChangeAspect="1" noChangeArrowheads="1"/>
          </p:cNvPicPr>
          <p:nvPr>
            <p:ph idx="1"/>
          </p:nvPr>
        </p:nvPicPr>
        <p:blipFill>
          <a:blip r:embed="rId3" cstate="print"/>
          <a:srcRect/>
          <a:stretch>
            <a:fillRect/>
          </a:stretch>
        </p:blipFill>
        <p:spPr bwMode="auto">
          <a:xfrm>
            <a:off x="323529" y="404664"/>
            <a:ext cx="8496944" cy="6120679"/>
          </a:xfrm>
          <a:prstGeom prst="rect">
            <a:avLst/>
          </a:prstGeom>
          <a:noFill/>
        </p:spPr>
      </p:pic>
    </p:spTree>
  </p:cSld>
  <p:clrMapOvr>
    <a:masterClrMapping/>
  </p:clrMapOvr>
  <p:transition spd="slow">
    <p:wheel/>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391</TotalTime>
  <Words>186</Words>
  <Application>Microsoft Office PowerPoint</Application>
  <PresentationFormat>On-screen Show (4:3)</PresentationFormat>
  <Paragraphs>34</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Aspect</vt:lpstr>
      <vt:lpstr>Slide 1</vt:lpstr>
      <vt:lpstr>Slide 2</vt:lpstr>
      <vt:lpstr>ΠΑΣΧΑΛΙΤΣΑ Έντομο το οποίο έχει μικρό κεφάλι, κεραίες, φτερά με κόκκινο χρώμα και μαύρες βούλες. Γεννά πολλά αυγά. Τρέφεται με άλλα έντομα. Όταν νιώσει πως απειλείται εκκρίνει ένα υγρό με απαίσια γεύση ή πέφτει στο έδαφος και παριστάνει τη νεκρή μέχρι να περάσει ο κίνδυνος. </vt:lpstr>
      <vt:lpstr>ΜΥΓΑ Μικρό έντομο με μαύρο χρώμα, δύο φτερά και έξι πόδια. Μπορεί να γεννήσει μέχρι και 500 αυγά στη διάρκεια της ζωής της. Κινείται κυρίως την ημέρα. Τρέφεται με χυμούς φυτών ή ακαθαρσίες.</vt:lpstr>
      <vt:lpstr>ΜΕΛΙΣΣΑ Η μέλισσα έχει δύο κεραίες, δύο ζευγάρια φτερά, δύο σύνθετα μάτια στα πλάγια του κεφαλιού τους και τρία απλά μάτια στο πάνω μέρος του κεφαλιού τους. Η θηλυκή μέλισσα έχει κεντρί, ενώ ο κηφήνας (η αρσενική μέλισσα) δεν έχει. Ζει σε μεγάλες  οικογένειες στην κυψέλη. Κάθε οικογένεια έχει τη βασίλισσα της, η οποά καθημερινά γεννά αυγά. Οι εργάτριες είναι υπεύθυνες για να καθαρίζουν την κυψέλη και να μαζεύουν τροφή και γύρη.</vt:lpstr>
      <vt:lpstr>ΚΟΥΝΟΥΠΙ Έχει λεπτό και μακρύ σώμα, καθώς και λεπτά και μακριά πόδια. Έχει επίσης μία προβοσκίδα, η οποία βγαίνει από το στόμα του. Τρέφονται με νέκταρ ή γύρη, αλλά τα θηλυκά χρειάζονται και αίμα για να ζήσουν και να κάνουν αυγά. </vt:lpstr>
      <vt:lpstr>ΜΕΤΑΞΟΣΚΩΛΗΚΑΣ Έχει χοντρό και τριχωτό σώμα. Τρώει φύλλα μουριάς. Εκκρίνει μία ουσία για φτιάξει κουκούλι, από το οποίο  παράγεται το μετάξι. </vt:lpstr>
      <vt:lpstr>ΜΥΡΜΗΓΚΙ Ζει σε ομάδες. Στη φωλιά υπάρχει η βασίλισσα, οι νύμφες, οι εργάτριες και τα αρσενικά. Κάθε μυρμήγκι έχει τη δική του δουλειά στην ομάδα. Είναι πολύ εργατικά. </vt:lpstr>
      <vt:lpstr>ΠΕΤΑΛΟΥΔΑ Γεννούν τα αυγά τους στα φύλλα. Μετά από λίγο καιρό, τα αυγά σπάνε και από μέσα βγαίνουν κάμπιες. Οι κάμπιες πεινάνε πολύ και τρώνε φύλλα. Όταν περάσουν μερικές ημέρες, η κάμπια βρίσκει ένα ασφαλισμένο μέρος και αρχίζει να υφαίνει το κουκούλι μέσα στο οποίο θα κοιμηθεί. Μέσα στο κουκούλι η κάμπια (που τώρα λέγεται χρυσαλλίδα) μεταμορφώνεται σε πεταλούδα! Μετά από δύο περίπου εβδομάδες, η πεταλούδα βγαίνει από το κουκούλι και ψάχνει για φίλους.  Κάποιες πεταλούδες ζουν μόνο για δύο εβδομάδες, άλλες ζουν για μήνες ή και χρόνο.  </vt:lpstr>
      <vt:lpstr>Ψάξε στην εικόνα  και «πάτησε» στα έντομα:</vt:lpstr>
      <vt:lpstr>Μπορείτε να παρακολουθήσετε βίντεο με τη ζωή της πεταλούδας στο σύνδεσμο: https://youtu.be/EsytnGqbfEI  </vt:lpstr>
      <vt:lpstr>Slide 12</vt:lpstr>
      <vt:lpstr>Slide 13</vt:lpstr>
      <vt:lpstr>Slide 14</vt:lpstr>
      <vt:lpstr>Slide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dc:title>
  <dc:creator>Maria</dc:creator>
  <cp:lastModifiedBy>Maria</cp:lastModifiedBy>
  <cp:revision>51</cp:revision>
  <dcterms:created xsi:type="dcterms:W3CDTF">2011-04-11T18:02:30Z</dcterms:created>
  <dcterms:modified xsi:type="dcterms:W3CDTF">2020-05-18T12:26:42Z</dcterms:modified>
</cp:coreProperties>
</file>